
<file path=[Content_Types].xml><?xml version="1.0" encoding="utf-8"?>
<Types xmlns="http://schemas.openxmlformats.org/package/2006/content-types">
  <Default Extension="jpeg" ContentType="image/jpeg"/>
  <Default Extension="png" ContentType="image/png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321" r:id="rId18"/>
    <p:sldId id="322" r:id="rId19"/>
    <p:sldId id="360" r:id="rId20"/>
    <p:sldId id="361" r:id="rId21"/>
    <p:sldId id="362" r:id="rId22"/>
    <p:sldId id="363" r:id="rId23"/>
    <p:sldId id="328" r:id="rId24"/>
    <p:sldId id="329" r:id="rId25"/>
    <p:sldId id="330" r:id="rId26"/>
    <p:sldId id="367" r:id="rId27"/>
    <p:sldId id="366" r:id="rId28"/>
    <p:sldId id="368" r:id="rId29"/>
    <p:sldId id="369" r:id="rId30"/>
    <p:sldId id="370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9" r:id="rId54"/>
    <p:sldId id="358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8DE5"/>
    <a:srgbClr val="FF9300"/>
    <a:srgbClr val="FF00FF"/>
    <a:srgbClr val="0000FF"/>
    <a:srgbClr val="189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67" autoAdjust="0"/>
  </p:normalViewPr>
  <p:slideViewPr>
    <p:cSldViewPr>
      <p:cViewPr varScale="1">
        <p:scale>
          <a:sx n="84" d="100"/>
          <a:sy n="84" d="100"/>
        </p:scale>
        <p:origin x="-594" y="-90"/>
      </p:cViewPr>
      <p:guideLst>
        <p:guide orient="horz" pos="2146"/>
        <p:guide pos="28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0C5D2-A339-43B2-809C-973C1F5EB9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CE325-FEFA-4B00-959D-9BDAFBAA2B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DDC7-999F-4EB6-8E9C-4B44E9DAD4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361512" y="516802"/>
            <a:ext cx="5370728" cy="105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D8DE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1" i="0" u="none" strike="noStrike" kern="1200" cap="none" spc="500" normalizeH="0" baseline="0" noProof="0" dirty="0" smtClean="0">
                <a:ln>
                  <a:noFill/>
                </a:ln>
                <a:solidFill>
                  <a:srgbClr val="1D8DE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响应式网页设计 </a:t>
            </a:r>
            <a:endParaRPr kumimoji="0" lang="en-US" altLang="zh-CN" sz="2800" b="1" i="0" u="none" strike="noStrike" kern="1200" cap="none" spc="500" normalizeH="0" baseline="0" noProof="0" dirty="0" smtClean="0">
              <a:ln>
                <a:noFill/>
              </a:ln>
              <a:solidFill>
                <a:srgbClr val="1D8DE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D8DE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Responsive Web design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230408" y="605118"/>
            <a:ext cx="121025" cy="605119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079127" y="3"/>
            <a:ext cx="121500" cy="1210235"/>
          </a:xfrm>
          <a:prstGeom prst="rect">
            <a:avLst/>
          </a:prstGeom>
          <a:solidFill>
            <a:srgbClr val="FF9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30408" y="605118"/>
            <a:ext cx="121025" cy="605119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361512" y="516802"/>
            <a:ext cx="4434624" cy="988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D8DE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1" i="0" u="none" strike="noStrike" kern="1200" cap="none" spc="500" normalizeH="0" baseline="0" noProof="0" dirty="0" smtClean="0">
                <a:ln>
                  <a:noFill/>
                </a:ln>
                <a:solidFill>
                  <a:srgbClr val="1D8DE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学习内容</a:t>
            </a:r>
            <a:endParaRPr kumimoji="0" lang="en-US" altLang="zh-CN" sz="2800" b="1" i="0" u="none" strike="noStrike" kern="1200" cap="none" spc="500" normalizeH="0" baseline="0" noProof="0" dirty="0" smtClean="0">
              <a:ln>
                <a:noFill/>
              </a:ln>
              <a:solidFill>
                <a:srgbClr val="1D8DE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Learning Content 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79127" y="3"/>
            <a:ext cx="121500" cy="1210235"/>
          </a:xfrm>
          <a:prstGeom prst="rect">
            <a:avLst/>
          </a:prstGeom>
          <a:solidFill>
            <a:srgbClr val="FF9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361512" y="516800"/>
            <a:ext cx="5370728" cy="988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D8DE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1" i="0" u="none" strike="noStrike" kern="1200" cap="none" spc="50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问题思考与实践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  Thinking and Practice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79127" y="3"/>
            <a:ext cx="121500" cy="1210235"/>
          </a:xfrm>
          <a:prstGeom prst="rect">
            <a:avLst/>
          </a:prstGeom>
          <a:solidFill>
            <a:srgbClr val="FF9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230408" y="605118"/>
            <a:ext cx="121025" cy="605119"/>
          </a:xfrm>
          <a:prstGeom prst="rect">
            <a:avLst/>
          </a:prstGeom>
          <a:solidFill>
            <a:srgbClr val="6B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/>
          <p:cNvSpPr txBox="1"/>
          <p:nvPr userDrawn="1"/>
        </p:nvSpPr>
        <p:spPr>
          <a:xfrm>
            <a:off x="914400" y="423155"/>
            <a:ext cx="57076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2800" b="1" spc="300" baseline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rgbClr val="1D8DE5"/>
                </a:solidFill>
                <a:latin typeface="Lucida Fax" pitchFamily="18" charset="0"/>
                <a:cs typeface="David" panose="020E0502060401010101" pitchFamily="34" charset="-79"/>
              </a:rPr>
              <a:t>CSS</a:t>
            </a:r>
            <a:r>
              <a:rPr lang="en-US" altLang="zh-CN" dirty="0" smtClean="0">
                <a:solidFill>
                  <a:srgbClr val="1D8DE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zh-CN" altLang="en-US" dirty="0" smtClean="0">
                <a:solidFill>
                  <a:srgbClr val="1D8DE5"/>
                </a:solidFill>
              </a:rPr>
              <a:t>媒体查询的功能</a:t>
            </a:r>
            <a:endParaRPr lang="zh-CN" altLang="en-US" dirty="0">
              <a:solidFill>
                <a:srgbClr val="1D8DE5"/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578170" y="754918"/>
            <a:ext cx="123825" cy="123825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/>
          <p:nvPr userDrawn="1"/>
        </p:nvSpPr>
        <p:spPr>
          <a:xfrm rot="18802828">
            <a:off x="508153" y="698846"/>
            <a:ext cx="263861" cy="271353"/>
          </a:xfrm>
          <a:prstGeom prst="arc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 userDrawn="1"/>
        </p:nvSpPr>
        <p:spPr>
          <a:xfrm rot="18802828">
            <a:off x="431680" y="611557"/>
            <a:ext cx="399215" cy="410551"/>
          </a:xfrm>
          <a:prstGeom prst="arc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 userDrawn="1"/>
        </p:nvSpPr>
        <p:spPr>
          <a:xfrm rot="18802828">
            <a:off x="350530" y="528102"/>
            <a:ext cx="561514" cy="577459"/>
          </a:xfrm>
          <a:prstGeom prst="arc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2800" y="382205"/>
            <a:ext cx="180000" cy="605119"/>
          </a:xfrm>
          <a:prstGeom prst="rect">
            <a:avLst/>
          </a:prstGeom>
          <a:solidFill>
            <a:srgbClr val="6B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82800" y="382205"/>
            <a:ext cx="8961202" cy="605119"/>
          </a:xfrm>
          <a:prstGeom prst="rect">
            <a:avLst/>
          </a:prstGeom>
          <a:solidFill>
            <a:srgbClr val="FF93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9061200" y="382204"/>
            <a:ext cx="82800" cy="6051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 userDrawn="1"/>
        </p:nvSpPr>
        <p:spPr>
          <a:xfrm>
            <a:off x="914400" y="423155"/>
            <a:ext cx="57076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2800" b="1" spc="300" baseline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rgbClr val="1D8DE5"/>
                </a:solidFill>
                <a:latin typeface="Lucida Fax" pitchFamily="18" charset="0"/>
                <a:cs typeface="David" panose="020E0502060401010101" pitchFamily="34" charset="-79"/>
              </a:rPr>
              <a:t>CSS</a:t>
            </a:r>
            <a:r>
              <a:rPr lang="en-US" altLang="zh-CN" dirty="0" smtClean="0">
                <a:solidFill>
                  <a:srgbClr val="1D8DE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zh-CN" altLang="en-US" dirty="0" smtClean="0">
                <a:solidFill>
                  <a:srgbClr val="1D8DE5"/>
                </a:solidFill>
              </a:rPr>
              <a:t>媒体查询的语法</a:t>
            </a:r>
            <a:endParaRPr lang="zh-CN" altLang="en-US" dirty="0">
              <a:solidFill>
                <a:srgbClr val="1D8DE5"/>
              </a:solidFill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578170" y="754918"/>
            <a:ext cx="123825" cy="123825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/>
          <p:nvPr userDrawn="1"/>
        </p:nvSpPr>
        <p:spPr>
          <a:xfrm rot="18802828">
            <a:off x="508153" y="698846"/>
            <a:ext cx="263861" cy="271353"/>
          </a:xfrm>
          <a:prstGeom prst="arc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/>
          <p:nvPr userDrawn="1"/>
        </p:nvSpPr>
        <p:spPr>
          <a:xfrm rot="18802828">
            <a:off x="431680" y="611557"/>
            <a:ext cx="399215" cy="410551"/>
          </a:xfrm>
          <a:prstGeom prst="arc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弧形 8"/>
          <p:cNvSpPr/>
          <p:nvPr userDrawn="1"/>
        </p:nvSpPr>
        <p:spPr>
          <a:xfrm rot="18802828">
            <a:off x="350530" y="528102"/>
            <a:ext cx="561514" cy="577459"/>
          </a:xfrm>
          <a:prstGeom prst="arc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2800" y="382205"/>
            <a:ext cx="180000" cy="605119"/>
          </a:xfrm>
          <a:prstGeom prst="rect">
            <a:avLst/>
          </a:prstGeom>
          <a:solidFill>
            <a:srgbClr val="6B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82800" y="382205"/>
            <a:ext cx="8961202" cy="605119"/>
          </a:xfrm>
          <a:prstGeom prst="rect">
            <a:avLst/>
          </a:prstGeom>
          <a:solidFill>
            <a:srgbClr val="FF93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9061200" y="382204"/>
            <a:ext cx="82800" cy="6051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 userDrawn="1"/>
        </p:nvSpPr>
        <p:spPr>
          <a:xfrm>
            <a:off x="914400" y="423155"/>
            <a:ext cx="57076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2800" b="1" spc="300" baseline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rgbClr val="1D8DE5"/>
                </a:solidFill>
                <a:latin typeface="Lucida Fax" pitchFamily="18" charset="0"/>
                <a:cs typeface="David" panose="020E0502060401010101" pitchFamily="34" charset="-79"/>
              </a:rPr>
              <a:t>CSS</a:t>
            </a:r>
            <a:r>
              <a:rPr lang="en-US" altLang="zh-CN" dirty="0" smtClean="0">
                <a:solidFill>
                  <a:srgbClr val="1D8DE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zh-CN" altLang="en-US" dirty="0" smtClean="0">
                <a:solidFill>
                  <a:srgbClr val="1D8DE5"/>
                </a:solidFill>
              </a:rPr>
              <a:t>媒体查询的运用</a:t>
            </a:r>
            <a:endParaRPr lang="zh-CN" altLang="en-US" dirty="0">
              <a:solidFill>
                <a:srgbClr val="1D8DE5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578170" y="754918"/>
            <a:ext cx="123825" cy="123825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/>
          <p:cNvSpPr/>
          <p:nvPr userDrawn="1"/>
        </p:nvSpPr>
        <p:spPr>
          <a:xfrm rot="18802828">
            <a:off x="508153" y="698846"/>
            <a:ext cx="263861" cy="271353"/>
          </a:xfrm>
          <a:prstGeom prst="arc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/>
          <p:nvPr userDrawn="1"/>
        </p:nvSpPr>
        <p:spPr>
          <a:xfrm rot="18802828">
            <a:off x="431680" y="611557"/>
            <a:ext cx="399215" cy="410551"/>
          </a:xfrm>
          <a:prstGeom prst="arc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/>
          <p:nvPr userDrawn="1"/>
        </p:nvSpPr>
        <p:spPr>
          <a:xfrm rot="18802828">
            <a:off x="350530" y="528102"/>
            <a:ext cx="561514" cy="577459"/>
          </a:xfrm>
          <a:prstGeom prst="arc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2800" y="382205"/>
            <a:ext cx="180000" cy="605119"/>
          </a:xfrm>
          <a:prstGeom prst="rect">
            <a:avLst/>
          </a:prstGeom>
          <a:solidFill>
            <a:srgbClr val="6B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182800" y="382205"/>
            <a:ext cx="8961202" cy="605119"/>
          </a:xfrm>
          <a:prstGeom prst="rect">
            <a:avLst/>
          </a:prstGeom>
          <a:solidFill>
            <a:srgbClr val="FF93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061200" y="382204"/>
            <a:ext cx="82800" cy="6051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文档 8"/>
          <p:cNvSpPr/>
          <p:nvPr userDrawn="1"/>
        </p:nvSpPr>
        <p:spPr>
          <a:xfrm>
            <a:off x="-1" y="0"/>
            <a:ext cx="9144001" cy="5349029"/>
          </a:xfrm>
          <a:prstGeom prst="flowChartDocument">
            <a:avLst/>
          </a:prstGeom>
          <a:gradFill>
            <a:gsLst>
              <a:gs pos="0">
                <a:srgbClr val="299FFE"/>
              </a:gs>
              <a:gs pos="57000">
                <a:srgbClr val="1D8DE5"/>
              </a:gs>
              <a:gs pos="82000">
                <a:srgbClr val="1983D7"/>
              </a:gs>
              <a:gs pos="100000">
                <a:srgbClr val="1984D8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683568" y="2394553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 批评指正，谢谢！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12.xml"/><Relationship Id="rId3" Type="http://schemas.openxmlformats.org/officeDocument/2006/relationships/image" Target="../media/image9.png"/><Relationship Id="rId2" Type="http://schemas.microsoft.com/office/2007/relationships/media" Target="../media/media2.avi"/><Relationship Id="rId1" Type="http://schemas.openxmlformats.org/officeDocument/2006/relationships/video" Target="../media/media2.avi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9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41.xml"/><Relationship Id="rId3" Type="http://schemas.openxmlformats.org/officeDocument/2006/relationships/image" Target="../media/image11.png"/><Relationship Id="rId2" Type="http://schemas.microsoft.com/office/2007/relationships/media" Target="../media/media3.avi"/><Relationship Id="rId1" Type="http://schemas.openxmlformats.org/officeDocument/2006/relationships/video" Target="../media/media3.avi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43.xml"/><Relationship Id="rId3" Type="http://schemas.openxmlformats.org/officeDocument/2006/relationships/image" Target="../media/image12.png"/><Relationship Id="rId2" Type="http://schemas.microsoft.com/office/2007/relationships/media" Target="../media/media4.avi"/><Relationship Id="rId1" Type="http://schemas.openxmlformats.org/officeDocument/2006/relationships/video" Target="../media/media4.avi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45.xml"/><Relationship Id="rId3" Type="http://schemas.openxmlformats.org/officeDocument/2006/relationships/image" Target="../media/image13.png"/><Relationship Id="rId2" Type="http://schemas.microsoft.com/office/2007/relationships/media" Target="../media/media5.avi"/><Relationship Id="rId1" Type="http://schemas.openxmlformats.org/officeDocument/2006/relationships/video" Target="../media/media5.avi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46.xml"/><Relationship Id="rId3" Type="http://schemas.openxmlformats.org/officeDocument/2006/relationships/image" Target="../media/image14.png"/><Relationship Id="rId2" Type="http://schemas.microsoft.com/office/2007/relationships/media" Target="../media/media6.avi"/><Relationship Id="rId1" Type="http://schemas.openxmlformats.org/officeDocument/2006/relationships/video" Target="../media/media6.avi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49.xml"/><Relationship Id="rId3" Type="http://schemas.openxmlformats.org/officeDocument/2006/relationships/image" Target="../media/image15.png"/><Relationship Id="rId2" Type="http://schemas.microsoft.com/office/2007/relationships/media" Target="../media/media7.avi"/><Relationship Id="rId1" Type="http://schemas.openxmlformats.org/officeDocument/2006/relationships/video" Target="../media/media7.avi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3" Type="http://schemas.openxmlformats.org/officeDocument/2006/relationships/image" Target="../media/image8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50.xml"/><Relationship Id="rId3" Type="http://schemas.openxmlformats.org/officeDocument/2006/relationships/image" Target="../media/image16.png"/><Relationship Id="rId2" Type="http://schemas.microsoft.com/office/2007/relationships/media" Target="../media/media8.avi"/><Relationship Id="rId1" Type="http://schemas.openxmlformats.org/officeDocument/2006/relationships/video" Target="../media/media8.avi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1.xml"/><Relationship Id="rId1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457" r="3507"/>
          <a:stretch>
            <a:fillRect/>
          </a:stretch>
        </p:blipFill>
        <p:spPr>
          <a:xfrm>
            <a:off x="0" y="-44506"/>
            <a:ext cx="9144000" cy="6902506"/>
          </a:xfrm>
          <a:prstGeom prst="rect">
            <a:avLst/>
          </a:prstGeom>
        </p:spPr>
      </p:pic>
      <p:sp>
        <p:nvSpPr>
          <p:cNvPr id="7" name="AutoShape 17" descr="C:\Users\Administrator\AppData\Roaming\Tencent\Users\28731270\QQ\WinTemp\RichOle\]I{%SR9IL%N@KPK8$FBI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079114" y="2743200"/>
            <a:ext cx="3294380" cy="87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kern="1900" spc="10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sz="4800" dirty="0"/>
              <a:t>响应式布局</a:t>
            </a:r>
            <a:endParaRPr lang="zh-CN" sz="4800" dirty="0"/>
          </a:p>
        </p:txBody>
      </p:sp>
      <p:sp>
        <p:nvSpPr>
          <p:cNvPr id="24" name="TextBox 23"/>
          <p:cNvSpPr txBox="1"/>
          <p:nvPr/>
        </p:nvSpPr>
        <p:spPr>
          <a:xfrm>
            <a:off x="428707" y="533400"/>
            <a:ext cx="4128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kern="1900" spc="100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200" b="1" kern="1900" spc="100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网页设计与制作</a:t>
            </a:r>
            <a:r>
              <a:rPr lang="en-US" altLang="zh-CN" sz="3200" b="1" kern="1900" spc="100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 </a:t>
            </a:r>
            <a:endParaRPr lang="zh-CN" altLang="en-US" sz="3200" b="1" kern="1900" spc="100" dirty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13705" y="3706495"/>
            <a:ext cx="1534160" cy="3879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  <a:sym typeface="+mn-ea"/>
              </a:rPr>
              <a:t>CSS </a:t>
            </a:r>
            <a:r>
              <a:rPr lang="zh-CN" altLang="en-US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媒体查询</a:t>
            </a:r>
            <a:endParaRPr lang="zh-CN" altLang="en-US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9632" y="2562645"/>
            <a:ext cx="6840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zh-CN" altLang="en-US" sz="2600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使用媒体查询，能自动探测媒体类型与媒体特性，之后加载相应的</a:t>
            </a:r>
            <a:r>
              <a:rPr lang="en-US" altLang="zh-CN" sz="2600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600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  <a:r>
              <a:rPr lang="zh-CN" altLang="en-US" sz="24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zh-CN" altLang="en-US" sz="2400" b="1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不同设备提供不同样式</a:t>
            </a:r>
            <a:r>
              <a:rPr lang="zh-CN" altLang="en-US" sz="24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，为每种类型的用户</a:t>
            </a:r>
            <a:r>
              <a:rPr lang="zh-CN" altLang="en-US" sz="2400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提供最佳</a:t>
            </a:r>
            <a:r>
              <a:rPr lang="zh-CN" altLang="en-US" sz="24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体验。</a:t>
            </a:r>
            <a:endParaRPr lang="zh-CN" altLang="en-US" sz="2400" dirty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268760"/>
            <a:ext cx="698477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zh-CN" altLang="en-US" sz="2600" b="1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r>
              <a:rPr lang="zh-CN" altLang="en-US" sz="26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2600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是“响应式网页设计”的</a:t>
            </a:r>
            <a:r>
              <a:rPr lang="zh-CN" altLang="en-US" sz="26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2600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en-US" altLang="zh-CN" sz="2600" b="1" dirty="0" smtClean="0">
                <a:solidFill>
                  <a:srgbClr val="FD500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CSS</a:t>
            </a:r>
            <a:r>
              <a:rPr lang="en-US" altLang="zh-CN" sz="26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</a:t>
            </a:r>
            <a:r>
              <a:rPr lang="zh-CN" altLang="en-US" sz="26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引入的</a:t>
            </a:r>
            <a:r>
              <a:rPr lang="en-US" altLang="zh-CN" sz="2600" b="1" dirty="0">
                <a:solidFill>
                  <a:srgbClr val="FD500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Media Query</a:t>
            </a:r>
            <a:r>
              <a:rPr lang="zh-CN" altLang="en-US" sz="26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600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600" dirty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1259632" y="2708920"/>
            <a:ext cx="7272808" cy="2002136"/>
          </a:xfrm>
          <a:prstGeom prst="wedgeRoundRectCallout">
            <a:avLst>
              <a:gd name="adj1" fmla="val -9974"/>
              <a:gd name="adj2" fmla="val -69867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>
              <a:lnSpc>
                <a:spcPct val="13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800" y="2916234"/>
            <a:ext cx="4237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Media type</a:t>
            </a:r>
            <a:r>
              <a:rPr lang="zh-CN" altLang="en-US" sz="3200" b="1" dirty="0">
                <a:solidFill>
                  <a:schemeClr val="bg1"/>
                </a:solidFill>
              </a:rPr>
              <a:t>（</a:t>
            </a:r>
            <a:r>
              <a:rPr lang="en-US" altLang="zh-CN" sz="32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CSS 2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9084" y="3284985"/>
            <a:ext cx="652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2" y="3985900"/>
            <a:ext cx="6506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一个或多个检测媒体特性的条件</a:t>
            </a:r>
            <a:r>
              <a:rPr lang="zh-CN" altLang="en-US" sz="2800" b="1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2" grpId="1" animBg="1"/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5400" y="1143000"/>
            <a:ext cx="4800600" cy="5065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FF00FF"/>
                </a:solidFill>
              </a:rPr>
              <a:t>body{</a:t>
            </a:r>
            <a:r>
              <a:rPr lang="en-US" altLang="zh-CN" sz="2000" dirty="0"/>
              <a:t>	</a:t>
            </a:r>
            <a:r>
              <a:rPr lang="en-US" altLang="zh-CN" sz="2000" dirty="0" err="1">
                <a:solidFill>
                  <a:srgbClr val="0000FF"/>
                </a:solidFill>
              </a:rPr>
              <a:t>background:grey</a:t>
            </a:r>
            <a:r>
              <a:rPr lang="en-US" altLang="zh-CN" sz="2000" dirty="0">
                <a:solidFill>
                  <a:srgbClr val="0000FF"/>
                </a:solidFill>
              </a:rPr>
              <a:t>;  </a:t>
            </a:r>
            <a:r>
              <a:rPr lang="en-US" altLang="zh-CN" sz="2000" dirty="0">
                <a:solidFill>
                  <a:srgbClr val="FF00FF"/>
                </a:solidFill>
              </a:rPr>
              <a:t>}</a:t>
            </a:r>
            <a:endParaRPr lang="en-US" altLang="zh-CN" sz="2000" dirty="0">
              <a:solidFill>
                <a:srgbClr val="FF00FF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@media screen and (max-width:960px){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00FF"/>
                </a:solidFill>
              </a:rPr>
              <a:t>body{</a:t>
            </a:r>
            <a:r>
              <a:rPr lang="en-US" altLang="zh-CN" sz="2000" dirty="0"/>
              <a:t>	</a:t>
            </a:r>
            <a:r>
              <a:rPr lang="en-US" altLang="zh-CN" sz="2000" dirty="0" err="1">
                <a:solidFill>
                  <a:srgbClr val="0000FF"/>
                </a:solidFill>
              </a:rPr>
              <a:t>background:red</a:t>
            </a:r>
            <a:r>
              <a:rPr lang="en-US" altLang="zh-CN" sz="2000" dirty="0">
                <a:solidFill>
                  <a:srgbClr val="0000FF"/>
                </a:solidFill>
              </a:rPr>
              <a:t>;</a:t>
            </a: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00FF"/>
                </a:solidFill>
              </a:rPr>
              <a:t>}</a:t>
            </a:r>
            <a:endParaRPr lang="en-US" altLang="zh-CN" sz="2000" dirty="0">
              <a:solidFill>
                <a:srgbClr val="FF00FF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}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@media screen and (max-width:768px){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00FF"/>
                </a:solidFill>
              </a:rPr>
              <a:t>body{	</a:t>
            </a:r>
            <a:r>
              <a:rPr lang="en-US" altLang="zh-CN" sz="2000" dirty="0" err="1">
                <a:solidFill>
                  <a:srgbClr val="0000FF"/>
                </a:solidFill>
              </a:rPr>
              <a:t>background:orange</a:t>
            </a:r>
            <a:r>
              <a:rPr lang="en-US" altLang="zh-CN" sz="2000" dirty="0">
                <a:solidFill>
                  <a:srgbClr val="0000FF"/>
                </a:solidFill>
              </a:rPr>
              <a:t>;   </a:t>
            </a:r>
            <a:r>
              <a:rPr lang="en-US" altLang="zh-CN" sz="2000" dirty="0" smtClean="0">
                <a:solidFill>
                  <a:srgbClr val="FF00FF"/>
                </a:solidFill>
              </a:rPr>
              <a:t>}</a:t>
            </a:r>
            <a:endParaRPr lang="en-US" altLang="zh-CN" sz="2000" dirty="0">
              <a:solidFill>
                <a:srgbClr val="FF00FF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}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@media screen and (max-width:550px){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00FF"/>
                </a:solidFill>
              </a:rPr>
              <a:t>body{  </a:t>
            </a:r>
            <a:r>
              <a:rPr lang="en-US" altLang="zh-CN" sz="2000" dirty="0"/>
              <a:t>	</a:t>
            </a:r>
            <a:r>
              <a:rPr lang="en-US" altLang="zh-CN" sz="2000" dirty="0" err="1">
                <a:solidFill>
                  <a:srgbClr val="0000FF"/>
                </a:solidFill>
              </a:rPr>
              <a:t>background:yellow</a:t>
            </a:r>
            <a:r>
              <a:rPr lang="en-US" altLang="zh-CN" sz="2000" dirty="0">
                <a:solidFill>
                  <a:srgbClr val="0000FF"/>
                </a:solidFill>
              </a:rPr>
              <a:t>;</a:t>
            </a:r>
            <a:r>
              <a:rPr lang="en-US" altLang="zh-CN" sz="2000" dirty="0" smtClean="0">
                <a:solidFill>
                  <a:srgbClr val="0000FF"/>
                </a:solidFill>
              </a:rPr>
              <a:t>   </a:t>
            </a:r>
            <a:r>
              <a:rPr lang="en-US" altLang="zh-CN" sz="2000" dirty="0" smtClean="0">
                <a:solidFill>
                  <a:srgbClr val="FF00FF"/>
                </a:solidFill>
              </a:rPr>
              <a:t>}</a:t>
            </a:r>
            <a:endParaRPr lang="en-US" altLang="zh-CN" sz="2000" dirty="0">
              <a:solidFill>
                <a:srgbClr val="FF00FF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}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@media screen and (max-width:320px){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/>
              <a:t>	</a:t>
            </a:r>
            <a:r>
              <a:rPr lang="en-US" altLang="zh-CN" sz="2000" dirty="0" smtClean="0">
                <a:solidFill>
                  <a:srgbClr val="FF00FF"/>
                </a:solidFill>
              </a:rPr>
              <a:t>body{      </a:t>
            </a:r>
            <a:r>
              <a:rPr lang="en-US" altLang="zh-CN" sz="2000" dirty="0" err="1">
                <a:solidFill>
                  <a:srgbClr val="0000FF"/>
                </a:solidFill>
              </a:rPr>
              <a:t>background:green</a:t>
            </a:r>
            <a:r>
              <a:rPr lang="en-US" altLang="zh-CN" sz="2000" dirty="0">
                <a:solidFill>
                  <a:srgbClr val="0000FF"/>
                </a:solidFill>
              </a:rPr>
              <a:t>;    </a:t>
            </a:r>
            <a:r>
              <a:rPr lang="en-US" altLang="zh-CN" sz="2000" dirty="0" smtClean="0">
                <a:solidFill>
                  <a:srgbClr val="FF00FF"/>
                </a:solidFill>
              </a:rPr>
              <a:t>}</a:t>
            </a:r>
            <a:endParaRPr lang="en-US" altLang="zh-CN" sz="2000" dirty="0">
              <a:solidFill>
                <a:srgbClr val="FF00FF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}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简单实例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50081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87524" y="1157111"/>
            <a:ext cx="4800600" cy="5065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FF00FF"/>
                </a:solidFill>
              </a:rPr>
              <a:t>body{</a:t>
            </a:r>
            <a:r>
              <a:rPr lang="en-US" altLang="zh-CN" sz="2000" dirty="0"/>
              <a:t>	</a:t>
            </a:r>
            <a:r>
              <a:rPr lang="en-US" altLang="zh-CN" sz="2000" dirty="0" err="1">
                <a:solidFill>
                  <a:srgbClr val="0000FF"/>
                </a:solidFill>
              </a:rPr>
              <a:t>background:grey</a:t>
            </a:r>
            <a:r>
              <a:rPr lang="en-US" altLang="zh-CN" sz="2000" dirty="0">
                <a:solidFill>
                  <a:srgbClr val="0000FF"/>
                </a:solidFill>
              </a:rPr>
              <a:t>;  </a:t>
            </a:r>
            <a:r>
              <a:rPr lang="en-US" altLang="zh-CN" sz="2000" dirty="0">
                <a:solidFill>
                  <a:srgbClr val="FF00FF"/>
                </a:solidFill>
              </a:rPr>
              <a:t>}</a:t>
            </a:r>
            <a:endParaRPr lang="en-US" altLang="zh-CN" sz="2000" dirty="0">
              <a:solidFill>
                <a:srgbClr val="FF00FF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@media screen and (max-width:960px){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00FF"/>
                </a:solidFill>
              </a:rPr>
              <a:t>body{</a:t>
            </a:r>
            <a:r>
              <a:rPr lang="en-US" altLang="zh-CN" sz="2000" dirty="0"/>
              <a:t>	</a:t>
            </a:r>
            <a:r>
              <a:rPr lang="en-US" altLang="zh-CN" sz="2000" dirty="0" err="1">
                <a:solidFill>
                  <a:srgbClr val="0000FF"/>
                </a:solidFill>
              </a:rPr>
              <a:t>background:red</a:t>
            </a:r>
            <a:r>
              <a:rPr lang="en-US" altLang="zh-CN" sz="2000" dirty="0">
                <a:solidFill>
                  <a:srgbClr val="0000FF"/>
                </a:solidFill>
              </a:rPr>
              <a:t>;</a:t>
            </a: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00FF"/>
                </a:solidFill>
              </a:rPr>
              <a:t>}</a:t>
            </a:r>
            <a:endParaRPr lang="en-US" altLang="zh-CN" sz="2000" dirty="0">
              <a:solidFill>
                <a:srgbClr val="FF00FF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}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@media screen and (max-width:768px){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00FF"/>
                </a:solidFill>
              </a:rPr>
              <a:t>body{	</a:t>
            </a:r>
            <a:r>
              <a:rPr lang="en-US" altLang="zh-CN" sz="2000" dirty="0" err="1">
                <a:solidFill>
                  <a:srgbClr val="0000FF"/>
                </a:solidFill>
              </a:rPr>
              <a:t>background:orange</a:t>
            </a:r>
            <a:r>
              <a:rPr lang="en-US" altLang="zh-CN" sz="2000" dirty="0">
                <a:solidFill>
                  <a:srgbClr val="0000FF"/>
                </a:solidFill>
              </a:rPr>
              <a:t>;   </a:t>
            </a:r>
            <a:r>
              <a:rPr lang="en-US" altLang="zh-CN" sz="2000" dirty="0" smtClean="0">
                <a:solidFill>
                  <a:srgbClr val="FF00FF"/>
                </a:solidFill>
              </a:rPr>
              <a:t>}</a:t>
            </a:r>
            <a:endParaRPr lang="en-US" altLang="zh-CN" sz="2000" dirty="0">
              <a:solidFill>
                <a:srgbClr val="FF00FF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}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@media screen and (max-width:550px){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00FF"/>
                </a:solidFill>
              </a:rPr>
              <a:t>body{  </a:t>
            </a:r>
            <a:r>
              <a:rPr lang="en-US" altLang="zh-CN" sz="2000" dirty="0"/>
              <a:t>	</a:t>
            </a:r>
            <a:r>
              <a:rPr lang="en-US" altLang="zh-CN" sz="2000" dirty="0" err="1">
                <a:solidFill>
                  <a:srgbClr val="0000FF"/>
                </a:solidFill>
              </a:rPr>
              <a:t>background:yellow</a:t>
            </a:r>
            <a:r>
              <a:rPr lang="en-US" altLang="zh-CN" sz="2000" dirty="0">
                <a:solidFill>
                  <a:srgbClr val="0000FF"/>
                </a:solidFill>
              </a:rPr>
              <a:t>;</a:t>
            </a:r>
            <a:r>
              <a:rPr lang="en-US" altLang="zh-CN" sz="2000" dirty="0" smtClean="0">
                <a:solidFill>
                  <a:srgbClr val="0000FF"/>
                </a:solidFill>
              </a:rPr>
              <a:t>   </a:t>
            </a:r>
            <a:r>
              <a:rPr lang="en-US" altLang="zh-CN" sz="2000" dirty="0" smtClean="0">
                <a:solidFill>
                  <a:srgbClr val="FF00FF"/>
                </a:solidFill>
              </a:rPr>
              <a:t>}</a:t>
            </a:r>
            <a:endParaRPr lang="en-US" altLang="zh-CN" sz="2000" dirty="0">
              <a:solidFill>
                <a:srgbClr val="FF00FF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}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@media screen and (max-width:320px){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/>
              <a:t>	</a:t>
            </a:r>
            <a:r>
              <a:rPr lang="en-US" altLang="zh-CN" sz="2000" dirty="0" smtClean="0">
                <a:solidFill>
                  <a:srgbClr val="FF00FF"/>
                </a:solidFill>
              </a:rPr>
              <a:t>body{      </a:t>
            </a:r>
            <a:r>
              <a:rPr lang="en-US" altLang="zh-CN" sz="2000" dirty="0" err="1">
                <a:solidFill>
                  <a:srgbClr val="0000FF"/>
                </a:solidFill>
              </a:rPr>
              <a:t>background:green</a:t>
            </a:r>
            <a:r>
              <a:rPr lang="en-US" altLang="zh-CN" sz="2000" dirty="0">
                <a:solidFill>
                  <a:srgbClr val="0000FF"/>
                </a:solidFill>
              </a:rPr>
              <a:t>;    </a:t>
            </a:r>
            <a:r>
              <a:rPr lang="en-US" altLang="zh-CN" sz="2000" dirty="0" smtClean="0">
                <a:solidFill>
                  <a:srgbClr val="FF00FF"/>
                </a:solidFill>
              </a:rPr>
              <a:t>}</a:t>
            </a:r>
            <a:endParaRPr lang="en-US" altLang="zh-CN" sz="2000" dirty="0">
              <a:solidFill>
                <a:srgbClr val="FF00FF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}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177704" y="1981200"/>
            <a:ext cx="1851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177704" y="3124200"/>
            <a:ext cx="1851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177704" y="4267200"/>
            <a:ext cx="1851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177704" y="5445224"/>
            <a:ext cx="1851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55813" y="1844824"/>
            <a:ext cx="2644579" cy="1872208"/>
            <a:chOff x="5455813" y="1700808"/>
            <a:chExt cx="2644579" cy="1872208"/>
          </a:xfrm>
        </p:grpSpPr>
        <p:sp>
          <p:nvSpPr>
            <p:cNvPr id="9" name="椭圆形标注 8"/>
            <p:cNvSpPr/>
            <p:nvPr/>
          </p:nvSpPr>
          <p:spPr>
            <a:xfrm>
              <a:off x="5455813" y="1700808"/>
              <a:ext cx="2644579" cy="1872208"/>
            </a:xfrm>
            <a:prstGeom prst="wedgeEllipseCallout">
              <a:avLst>
                <a:gd name="adj1" fmla="val -52048"/>
                <a:gd name="adj2" fmla="val 4458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688124" y="2164155"/>
              <a:ext cx="2412268" cy="10895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断点</a:t>
              </a:r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在浏览器宽度变化</a:t>
              </a:r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时，布局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跟着发生变化的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临界点</a:t>
              </a:r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373" y="1145173"/>
            <a:ext cx="1641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4800" b="1" dirty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 rot="1368433">
            <a:off x="7343581" y="2513802"/>
            <a:ext cx="1033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FF9300"/>
                </a:solidFill>
                <a:latin typeface="华文琥珀" pitchFamily="2" charset="-122"/>
                <a:ea typeface="华文琥珀" pitchFamily="2" charset="-122"/>
              </a:rPr>
              <a:t>？</a:t>
            </a:r>
            <a:endParaRPr lang="zh-CN" altLang="en-US" sz="6000" dirty="0">
              <a:solidFill>
                <a:srgbClr val="FF9300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2491" y="2636913"/>
            <a:ext cx="59557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spc="140" dirty="0" smtClean="0">
                <a:solidFill>
                  <a:srgbClr val="FF9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4400" b="1" spc="140" dirty="0" smtClean="0">
                <a:solidFill>
                  <a:srgbClr val="FF9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媒体查询语法规则</a:t>
            </a:r>
            <a:endParaRPr lang="zh-CN" altLang="en-US" sz="4400" b="1" spc="140" dirty="0">
              <a:solidFill>
                <a:srgbClr val="FF9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8703" y="1678885"/>
            <a:ext cx="5975097" cy="1209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200" b="1" spc="300" dirty="0" smtClean="0">
                <a:solidFill>
                  <a:srgbClr val="FF0000"/>
                </a:solidFill>
              </a:rPr>
              <a:t>@media [</a:t>
            </a:r>
            <a:r>
              <a:rPr lang="en-US" altLang="zh-CN" sz="2200" b="1" spc="300" dirty="0" err="1" smtClean="0">
                <a:solidFill>
                  <a:srgbClr val="FF0000"/>
                </a:solidFill>
              </a:rPr>
              <a:t>not|only</a:t>
            </a:r>
            <a:r>
              <a:rPr lang="en-US" altLang="zh-CN" sz="2200" b="1" spc="300" dirty="0" smtClean="0">
                <a:solidFill>
                  <a:srgbClr val="FF0000"/>
                </a:solidFill>
              </a:rPr>
              <a:t>] type [and] (</a:t>
            </a:r>
            <a:r>
              <a:rPr lang="en-US" altLang="zh-CN" sz="2200" b="1" spc="300" dirty="0" err="1" smtClean="0">
                <a:solidFill>
                  <a:srgbClr val="FF0000"/>
                </a:solidFill>
              </a:rPr>
              <a:t>expr</a:t>
            </a:r>
            <a:r>
              <a:rPr lang="en-US" altLang="zh-CN" sz="2200" b="1" spc="300" dirty="0" smtClean="0">
                <a:solidFill>
                  <a:srgbClr val="FF0000"/>
                </a:solidFill>
              </a:rPr>
              <a:t>){</a:t>
            </a:r>
            <a:endParaRPr lang="en-US" altLang="zh-CN" sz="2200" b="1" spc="300" dirty="0" smtClean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200" b="1" spc="300" dirty="0">
                <a:solidFill>
                  <a:srgbClr val="FF0000"/>
                </a:solidFill>
              </a:rPr>
              <a:t> </a:t>
            </a:r>
            <a:r>
              <a:rPr lang="en-US" altLang="zh-CN" sz="2200" b="1" spc="300" dirty="0" smtClean="0">
                <a:solidFill>
                  <a:srgbClr val="FF0000"/>
                </a:solidFill>
              </a:rPr>
              <a:t>      rules</a:t>
            </a:r>
            <a:endParaRPr lang="en-US" altLang="zh-CN" sz="2200" b="1" spc="300" dirty="0" smtClean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200" b="1" spc="300" dirty="0">
                <a:solidFill>
                  <a:srgbClr val="FF0000"/>
                </a:solidFill>
              </a:rPr>
              <a:t>}</a:t>
            </a:r>
            <a:endParaRPr lang="zh-CN" altLang="en-US" sz="2200" b="1" spc="3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46589" y="3464510"/>
            <a:ext cx="2345514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媒体类型</a:t>
            </a:r>
            <a:endParaRPr lang="en-US" altLang="zh-CN" sz="2200" b="1" dirty="0" smtClean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媒体特性</a:t>
            </a:r>
            <a:endParaRPr lang="en-US" altLang="zh-CN" sz="2200" b="1" dirty="0" smtClean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逻辑关键词</a:t>
            </a:r>
            <a:endParaRPr lang="en-US" altLang="zh-CN" sz="2200" b="1" dirty="0" smtClean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条件表达式</a:t>
            </a:r>
            <a:endParaRPr lang="en-US" altLang="zh-CN" sz="2200" b="1" dirty="0" smtClean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zh-CN" altLang="en-US" sz="2200" b="1" dirty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6598" y="3032463"/>
            <a:ext cx="655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@media </a:t>
            </a: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查询包含</a:t>
            </a: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以下几个</a:t>
            </a:r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基本组成部分 </a:t>
            </a: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93037" y="1700358"/>
            <a:ext cx="756000" cy="396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321229" y="1700358"/>
            <a:ext cx="936104" cy="396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936853" y="1700358"/>
            <a:ext cx="1619395" cy="396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385125" y="1700358"/>
            <a:ext cx="864096" cy="396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936853" y="1700358"/>
            <a:ext cx="4284392" cy="396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288781" y="2096358"/>
            <a:ext cx="864096" cy="396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5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2636520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）媒体类型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352800" y="2712720"/>
          <a:ext cx="4262427" cy="368808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1299121"/>
                <a:gridCol w="2963306"/>
              </a:tblGrid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类型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解释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all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所有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braille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盲文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embossed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盲文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handheld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手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持设备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print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文档</a:t>
                      </a:r>
                      <a:r>
                        <a:rPr lang="zh-CN" altLang="en-US" sz="1600" b="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或打印预览模式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projection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项目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演示，比如幻灯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screen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彩色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电脑屏幕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speech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演讲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err="1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tty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固定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字母间距的网格的</a:t>
                      </a:r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err="1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tv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电视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67255" y="1677551"/>
            <a:ext cx="5671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@media [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not|only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 </a:t>
            </a:r>
            <a:r>
              <a:rPr lang="en-US" altLang="zh-CN" sz="2000" b="1" spc="3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type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[and] 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2636520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）媒体类型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352800" y="2712720"/>
          <a:ext cx="4262427" cy="368808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1299121"/>
                <a:gridCol w="2963306"/>
              </a:tblGrid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类型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解释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all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所有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braille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盲文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embossed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盲文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handheld</a:t>
                      </a:r>
                      <a:endParaRPr lang="en-US" sz="1600" b="0" i="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600" b="0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600" b="1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持设备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print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文档</a:t>
                      </a:r>
                      <a:r>
                        <a:rPr lang="zh-CN" altLang="en-US" sz="1600" b="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或打印预览模式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projection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项目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演示，比如幻灯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screen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彩色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电脑屏幕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speech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演讲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err="1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tty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固定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字母间距的网格的</a:t>
                      </a:r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err="1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tv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电视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67255" y="1677551"/>
            <a:ext cx="5671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@media [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not|only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 </a:t>
            </a:r>
            <a:r>
              <a:rPr lang="en-US" altLang="zh-CN" sz="2000" b="1" spc="3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type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[and] 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2636520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）媒体类型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352800" y="2712720"/>
          <a:ext cx="4262427" cy="368808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1299121"/>
                <a:gridCol w="2963306"/>
              </a:tblGrid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类型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解释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all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所有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braille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盲文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embossed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盲文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handheld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手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持设备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smtClean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print</a:t>
                      </a:r>
                      <a:endParaRPr lang="en-US" sz="1600" b="0" i="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sz="1600" b="1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</a:t>
                      </a: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或打印预览模式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projection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项目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演示，比如幻灯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screen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彩色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电脑屏幕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speech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演讲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err="1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tty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固定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字母间距的网格的</a:t>
                      </a:r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err="1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tv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电视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67255" y="1677551"/>
            <a:ext cx="5671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@media [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not|only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 </a:t>
            </a:r>
            <a:r>
              <a:rPr lang="en-US" altLang="zh-CN" sz="2000" b="1" spc="3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type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[and] 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2636520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）媒体类型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352800" y="2712720"/>
          <a:ext cx="4262427" cy="368808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1299121"/>
                <a:gridCol w="2963306"/>
              </a:tblGrid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类型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解释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all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所有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braille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盲文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embossed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盲文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handheld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手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持设备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print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文档</a:t>
                      </a:r>
                      <a:r>
                        <a:rPr lang="zh-CN" altLang="en-US" sz="1600" b="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或打印预览模式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projection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项目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演示，比如幻灯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smtClean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screen</a:t>
                      </a:r>
                      <a:endParaRPr lang="en-US" sz="1600" b="0" i="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sz="1600" b="1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彩色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电脑屏幕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speech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演讲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err="1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tty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固定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字母间距的网格的</a:t>
                      </a:r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err="1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tv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电视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67255" y="1677551"/>
            <a:ext cx="5671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@media [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not|only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 </a:t>
            </a:r>
            <a:r>
              <a:rPr lang="en-US" altLang="zh-CN" sz="2000" b="1" spc="3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type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[and] 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914908" y="836712"/>
            <a:ext cx="3817259" cy="2192963"/>
            <a:chOff x="2266363" y="711411"/>
            <a:chExt cx="4968552" cy="2392536"/>
          </a:xfrm>
        </p:grpSpPr>
        <p:sp>
          <p:nvSpPr>
            <p:cNvPr id="4" name="云形标注 3"/>
            <p:cNvSpPr/>
            <p:nvPr/>
          </p:nvSpPr>
          <p:spPr>
            <a:xfrm flipV="1">
              <a:off x="2266363" y="711411"/>
              <a:ext cx="4968552" cy="2392536"/>
            </a:xfrm>
            <a:prstGeom prst="cloudCallout">
              <a:avLst>
                <a:gd name="adj1" fmla="val 82423"/>
                <a:gd name="adj2" fmla="val -1331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51831" y="1461246"/>
              <a:ext cx="4264829" cy="839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>
                <a:lnSpc>
                  <a:spcPct val="110000"/>
                </a:lnSpc>
              </a:pP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网页如何在不同屏幕上，都能呈现出满意的效果？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94753" y="3564706"/>
            <a:ext cx="430397" cy="782484"/>
            <a:chOff x="7020272" y="3287765"/>
            <a:chExt cx="864096" cy="1836204"/>
          </a:xfrm>
        </p:grpSpPr>
        <p:pic>
          <p:nvPicPr>
            <p:cNvPr id="19" name="Picture 4" descr="http://img.taopic.com/uploads/allimg/140514/235022-1405140PF722.jpg"/>
            <p:cNvPicPr>
              <a:picLocks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33" t="9965" r="28200" b="13429"/>
            <a:stretch>
              <a:fillRect/>
            </a:stretch>
          </p:blipFill>
          <p:spPr bwMode="auto">
            <a:xfrm>
              <a:off x="7020272" y="3287765"/>
              <a:ext cx="864096" cy="183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238" y="3573016"/>
              <a:ext cx="720000" cy="12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4716744" y="3726594"/>
            <a:ext cx="1032121" cy="1307403"/>
            <a:chOff x="4516255" y="2420888"/>
            <a:chExt cx="1635911" cy="2129798"/>
          </a:xfrm>
        </p:grpSpPr>
        <p:pic>
          <p:nvPicPr>
            <p:cNvPr id="22" name="Picture 10" descr="http://www.99peijian.com/images/201206/goods_img/499_P_1339727499076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1" t="1808" r="22432" b="1197"/>
            <a:stretch>
              <a:fillRect/>
            </a:stretch>
          </p:blipFill>
          <p:spPr bwMode="auto">
            <a:xfrm>
              <a:off x="4516255" y="2420888"/>
              <a:ext cx="1635911" cy="212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Administrator\AppData\Roaming\Tencent\Users\28731270\QQ\WinTemp\RichOle\G2VGN2LEA[J816){G2I5@MF.png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210" y="2621787"/>
              <a:ext cx="1296000" cy="17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09600" y="8002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问题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029989" y="3861049"/>
            <a:ext cx="2734253" cy="2056924"/>
            <a:chOff x="323528" y="1196752"/>
            <a:chExt cx="3528680" cy="2808312"/>
          </a:xfrm>
        </p:grpSpPr>
        <p:pic>
          <p:nvPicPr>
            <p:cNvPr id="25" name="Picture 12" descr="http://img.evolife.cn/2013-01/9d0aa74601c106f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5" t="12636" r="12573" b="12434"/>
            <a:stretch>
              <a:fillRect/>
            </a:stretch>
          </p:blipFill>
          <p:spPr bwMode="auto">
            <a:xfrm>
              <a:off x="323528" y="1196752"/>
              <a:ext cx="3528680" cy="28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" r="1108" b="18303"/>
            <a:stretch>
              <a:fillRect/>
            </a:stretch>
          </p:blipFill>
          <p:spPr bwMode="auto">
            <a:xfrm>
              <a:off x="467544" y="1344163"/>
              <a:ext cx="3240360" cy="179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2636520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）媒体类型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352800" y="2712720"/>
          <a:ext cx="4262427" cy="368808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1299121"/>
                <a:gridCol w="2963306"/>
              </a:tblGrid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类型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解释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all</a:t>
                      </a:r>
                      <a:endParaRPr lang="en-US" sz="1600" b="0" i="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sz="1600" b="1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braille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盲文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embossed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盲文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handheld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手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持设备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print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文档</a:t>
                      </a:r>
                      <a:r>
                        <a:rPr lang="zh-CN" altLang="en-US" sz="1600" b="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或打印预览模式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projection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项目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演示，比如幻灯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screen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彩色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电脑屏幕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speech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演讲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err="1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tty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固定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字母间距的网格的</a:t>
                      </a:r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7091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</a:t>
                      </a:r>
                      <a:r>
                        <a:rPr lang="en-US" sz="1600" b="0" dirty="0" err="1" smtClean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tv</a:t>
                      </a:r>
                      <a:endParaRPr lang="en-US" sz="1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电视</a:t>
                      </a:r>
                      <a:endParaRPr lang="zh-CN" alt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67255" y="1677551"/>
            <a:ext cx="5671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@media [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not|only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 </a:t>
            </a:r>
            <a:r>
              <a:rPr lang="en-US" altLang="zh-CN" sz="2000" b="1" spc="3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type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[and] 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28600" y="3550920"/>
            <a:ext cx="3010744" cy="1115253"/>
          </a:xfrm>
          <a:prstGeom prst="wedgeRoundRectCallout">
            <a:avLst>
              <a:gd name="adj1" fmla="val 59648"/>
              <a:gd name="adj2" fmla="val -74741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Media Query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中如果没有明确指定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Media Type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，那么其默认为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7400" y="3308068"/>
            <a:ext cx="32624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样式表中的查询语句如下：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4433664" y="4239337"/>
            <a:ext cx="3456384" cy="1170863"/>
          </a:xfrm>
          <a:prstGeom prst="wedgeRoundRectCallout">
            <a:avLst>
              <a:gd name="adj1" fmla="val -68792"/>
              <a:gd name="adj2" fmla="val -53507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只有在打印或打印预览时才能使用对应的样式。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4863" y="1692591"/>
            <a:ext cx="5577937" cy="1091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@media [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not|only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type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[and] 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54024" y="3863873"/>
            <a:ext cx="4572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15279" y="3863631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print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2650397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）媒体类型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91680" y="3430681"/>
            <a:ext cx="5724644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逗号分隔来实现同一个样式应用于不同的设备类型。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4863" y="1701328"/>
            <a:ext cx="55779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@media [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not|only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type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[and] 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2" y="3816116"/>
            <a:ext cx="5084277" cy="1372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@media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handheld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screen and(min-width:480px){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000" y="2660297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）媒体类型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10000" y="4068000"/>
            <a:ext cx="990600" cy="360000"/>
          </a:xfrm>
          <a:prstGeom prst="rect">
            <a:avLst/>
          </a:prstGeom>
          <a:noFill/>
          <a:ln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733800" y="4059600"/>
            <a:ext cx="640031" cy="360000"/>
          </a:xfrm>
          <a:prstGeom prst="rect">
            <a:avLst/>
          </a:prstGeom>
          <a:noFill/>
          <a:ln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91682" y="3576495"/>
            <a:ext cx="6193683" cy="1452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spc="16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@media  screen  and </a:t>
            </a:r>
            <a:r>
              <a:rPr lang="en-US" altLang="zh-CN" sz="2000" spc="16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(min-width </a:t>
            </a:r>
            <a:r>
              <a:rPr lang="en-US" altLang="zh-CN" sz="2800" spc="16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spc="16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320px)</a:t>
            </a:r>
            <a:r>
              <a:rPr lang="en-US" altLang="zh-CN" sz="2000" spc="16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000" spc="16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spc="16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spc="16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000" spc="16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2" y="2928425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）媒体特性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4863" y="1704287"/>
            <a:ext cx="55779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@media [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not|only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type [and] 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(</a:t>
            </a:r>
            <a:r>
              <a:rPr lang="en-US" altLang="zh-CN" sz="2000" b="1" spc="300" dirty="0" err="1" smtClean="0">
                <a:solidFill>
                  <a:srgbClr val="FF0000"/>
                </a:solidFill>
              </a:rPr>
              <a:t>expr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)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6012161" y="2280352"/>
            <a:ext cx="2016224" cy="984252"/>
          </a:xfrm>
          <a:prstGeom prst="wedgeRoundRectCallout">
            <a:avLst>
              <a:gd name="adj1" fmla="val -33470"/>
              <a:gd name="adj2" fmla="val -69024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特性，书写规则同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72000" y="3713895"/>
            <a:ext cx="228600" cy="396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76800" y="3728895"/>
            <a:ext cx="1495200" cy="381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629401" y="3713895"/>
            <a:ext cx="914400" cy="381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34344" y="2209800"/>
          <a:ext cx="7704856" cy="408636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44216"/>
                <a:gridCol w="2232248"/>
                <a:gridCol w="1080120"/>
                <a:gridCol w="2448272"/>
              </a:tblGrid>
              <a:tr h="293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Min/Max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color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每种色彩的字节数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color-index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色彩表中的色彩数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18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device-aspect-ratio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altLang="zh-CN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宽高比例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device-height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设备屏幕的输出高度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device-width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设备屏幕的输出宽度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orientation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Portrait/landscape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横屏或竖屏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grid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是否是基于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格栅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的设备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height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渲染界面的高度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38692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monochrome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单色帧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缓冲器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中每像素字节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resolution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r>
                        <a:rPr lang="en-US" altLang="zh-CN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(“</a:t>
                      </a:r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dpi/</a:t>
                      </a:r>
                      <a:r>
                        <a:rPr lang="en-US" sz="1500" dirty="0" err="1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dpcm</a:t>
                      </a:r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”)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scan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Progressive interlaced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tv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媒体类型的扫描方式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width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渲染界面的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宽度</a:t>
                      </a:r>
                      <a:endParaRPr lang="zh-CN" altLang="en-US" sz="15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3610" y="1700810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）媒体特性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34344" y="2209800"/>
          <a:ext cx="7704856" cy="408636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44216"/>
                <a:gridCol w="2232248"/>
                <a:gridCol w="1080120"/>
                <a:gridCol w="2448272"/>
              </a:tblGrid>
              <a:tr h="293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Min/Max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color</a:t>
                      </a:r>
                      <a:endParaRPr lang="en-US" sz="1500" b="1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每种色彩的字节数</a:t>
                      </a:r>
                      <a:endParaRPr lang="zh-CN" altLang="en-US" sz="15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color-index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色彩表中的色彩数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18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device-aspect-ratio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altLang="zh-CN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宽高比例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device-height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设备屏幕的输出高度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device-width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设备屏幕的输出宽度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orientation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Portrait/landscape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横屏或竖屏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grid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是否是基于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格栅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的设备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height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渲染界面的高度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38692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monochrome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单色帧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缓冲器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中每像素字节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resolution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r>
                        <a:rPr lang="en-US" altLang="zh-CN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(“</a:t>
                      </a:r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dpi/</a:t>
                      </a:r>
                      <a:r>
                        <a:rPr lang="en-US" sz="1500" dirty="0" err="1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dpcm</a:t>
                      </a:r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”)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scan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Progressive interlaced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tv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媒体类型的扫描方式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width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渲染界面的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宽度</a:t>
                      </a:r>
                      <a:endParaRPr lang="zh-CN" altLang="en-US" sz="15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3610" y="1700810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）媒体特性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34344" y="2209800"/>
          <a:ext cx="7704856" cy="408636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44216"/>
                <a:gridCol w="2232248"/>
                <a:gridCol w="1080120"/>
                <a:gridCol w="2448272"/>
              </a:tblGrid>
              <a:tr h="293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Min/Max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color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每种色彩的字节数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color-index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色彩表中的色彩数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18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device-aspect-ratio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altLang="zh-CN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宽高比例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device-height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设备屏幕的输出高度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device-width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设备屏幕的输出宽度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orientation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Portrait/landscape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横屏或竖屏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grid</a:t>
                      </a:r>
                      <a:endParaRPr lang="en-US" sz="1500" b="1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是否是基于</a:t>
                      </a:r>
                      <a:r>
                        <a:rPr lang="zh-CN" altLang="en-US" sz="150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格栅</a:t>
                      </a:r>
                      <a:r>
                        <a:rPr lang="zh-CN" altLang="en-US" sz="15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的设备</a:t>
                      </a:r>
                      <a:endParaRPr lang="zh-CN" altLang="en-US" sz="15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height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渲染界面的高度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38692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monochrome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单色帧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缓冲器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中每像素字节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resolution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r>
                        <a:rPr lang="en-US" altLang="zh-CN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(“</a:t>
                      </a:r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dpi/</a:t>
                      </a:r>
                      <a:r>
                        <a:rPr lang="en-US" sz="1500" dirty="0" err="1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dpcm</a:t>
                      </a:r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”)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scan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Progressive interlaced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tv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媒体类型的扫描方式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width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渲染界面的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宽度</a:t>
                      </a:r>
                      <a:endParaRPr lang="zh-CN" altLang="en-US" sz="15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3610" y="1700810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）媒体特性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34344" y="2209800"/>
          <a:ext cx="7704856" cy="408636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44216"/>
                <a:gridCol w="2232248"/>
                <a:gridCol w="1080120"/>
                <a:gridCol w="2448272"/>
              </a:tblGrid>
              <a:tr h="293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Min/Max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color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每种色彩的字节数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color-index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色彩表中的色彩数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18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device-aspect-ratio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altLang="zh-CN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宽高比例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device-height</a:t>
                      </a:r>
                      <a:endParaRPr lang="en-US" sz="1500" b="1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设备屏幕的输出高度</a:t>
                      </a:r>
                      <a:endParaRPr lang="zh-CN" altLang="en-US" sz="150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device-width</a:t>
                      </a:r>
                      <a:endParaRPr lang="en-US" sz="1500" b="1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设备屏幕的输出宽度</a:t>
                      </a:r>
                      <a:endParaRPr lang="zh-CN" altLang="en-US" sz="15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orientation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Portrait/landscape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横屏或竖屏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grid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是否是基于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格栅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的设备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height</a:t>
                      </a:r>
                      <a:endParaRPr lang="en-US" sz="1500" b="1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渲染界面的高度</a:t>
                      </a:r>
                      <a:endParaRPr lang="zh-CN" altLang="en-US" sz="15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38692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monochrome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单色帧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缓冲器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中每像素字节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resolution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r>
                        <a:rPr lang="en-US" altLang="zh-CN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(“</a:t>
                      </a:r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dpi/</a:t>
                      </a:r>
                      <a:r>
                        <a:rPr lang="en-US" sz="1500" dirty="0" err="1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dpcm</a:t>
                      </a:r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”)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scan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Progressive interlaced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tv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媒体类型的扫描方式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width</a:t>
                      </a:r>
                      <a:endParaRPr lang="en-US" sz="1500" b="1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渲染界面的</a:t>
                      </a:r>
                      <a:r>
                        <a:rPr lang="zh-CN" altLang="en-US" sz="150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宽度</a:t>
                      </a:r>
                      <a:endParaRPr lang="zh-CN" altLang="en-US" sz="1500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3610" y="1700810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）媒体特性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34344" y="2209800"/>
          <a:ext cx="7704856" cy="408636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44216"/>
                <a:gridCol w="2232248"/>
                <a:gridCol w="1080120"/>
                <a:gridCol w="2448272"/>
              </a:tblGrid>
              <a:tr h="293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Min/Max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color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每种色彩的字节数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color-index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色彩表中的色彩数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18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device-aspect-ratio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altLang="zh-CN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宽高比例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device-height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设备屏幕的输出高度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device-width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设备屏幕的输出宽度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orientation</a:t>
                      </a:r>
                      <a:endParaRPr lang="en-US" sz="1500" b="1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Portrait/landscape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横屏或竖屏</a:t>
                      </a:r>
                      <a:endParaRPr lang="zh-CN" altLang="en-US" sz="15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grid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是否是基于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格栅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的设备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height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渲染界面的高度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38692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monochrome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endParaRPr lang="zh-CN" altLang="en-US" sz="15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单色帧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缓冲器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中每像素字节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resolution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r>
                        <a:rPr lang="en-US" altLang="zh-CN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(“</a:t>
                      </a:r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dpi/</a:t>
                      </a:r>
                      <a:r>
                        <a:rPr lang="en-US" sz="1500" dirty="0" err="1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dpcm</a:t>
                      </a:r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”)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scan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Progressive interlaced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tv</a:t>
                      </a:r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媒体类型的扫描方式</a:t>
                      </a:r>
                      <a:endParaRPr lang="zh-CN" alt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25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width</a:t>
                      </a:r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length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yes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渲染界面的</a:t>
                      </a:r>
                      <a:r>
                        <a:rPr lang="zh-CN" altLang="en-US" sz="15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宽度</a:t>
                      </a:r>
                      <a:endParaRPr lang="zh-CN" altLang="en-US" sz="15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657" marR="64657" marT="32328" marB="3232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3610" y="1700810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）媒体特性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54701" y="3276600"/>
            <a:ext cx="73609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3787469" y="4618112"/>
            <a:ext cx="4464496" cy="792088"/>
          </a:xfrm>
          <a:prstGeom prst="wedgeRoundRectCallout">
            <a:avLst>
              <a:gd name="adj1" fmla="val -31835"/>
              <a:gd name="adj2" fmla="val -106554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在宽度为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像素且方向是纵向时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才能使用对应的样式。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2689" y="2819400"/>
            <a:ext cx="2343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）逻辑关键词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75658" y="1747320"/>
            <a:ext cx="55779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@media 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[</a:t>
            </a:r>
            <a:r>
              <a:rPr lang="en-US" altLang="zh-CN" sz="2000" b="1" spc="300" dirty="0" err="1" smtClean="0">
                <a:solidFill>
                  <a:srgbClr val="FF0000"/>
                </a:solidFill>
              </a:rPr>
              <a:t>not|only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] </a:t>
            </a:r>
            <a:r>
              <a:rPr lang="en-US" altLang="zh-CN" sz="2000" b="1" spc="300" dirty="0" smtClean="0"/>
              <a:t>type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 [and]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0407" y="3856769"/>
            <a:ext cx="817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@media (min-width:800px) and (max-width:1200px) and (</a:t>
            </a:r>
            <a:r>
              <a:rPr lang="en-US" altLang="zh-CN" dirty="0" err="1"/>
              <a:t>orientation:portrait</a:t>
            </a:r>
            <a:r>
              <a:rPr lang="en-US" altLang="zh-CN" dirty="0"/>
              <a:t>) { 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3707904" y="3927944"/>
            <a:ext cx="432048" cy="267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48000" y="3927944"/>
            <a:ext cx="432048" cy="267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059731" y="4195592"/>
            <a:ext cx="13601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516216" y="4181812"/>
            <a:ext cx="18722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200505" y="4195592"/>
            <a:ext cx="17396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368433">
            <a:off x="8336819" y="3256132"/>
            <a:ext cx="103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？</a:t>
            </a:r>
            <a:endParaRPr lang="zh-CN" altLang="en-US" sz="3600" dirty="0">
              <a:solidFill>
                <a:srgbClr val="FF0000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2" grpId="0"/>
      <p:bldP spid="3" grpId="0" animBg="1"/>
      <p:bldP spid="3" grpId="1" animBg="1"/>
      <p:bldP spid="11" grpId="0" animBg="1"/>
      <p:bldP spid="11" grpId="1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914908" y="836712"/>
            <a:ext cx="3817259" cy="2192963"/>
            <a:chOff x="2266363" y="711411"/>
            <a:chExt cx="4968552" cy="2392536"/>
          </a:xfrm>
        </p:grpSpPr>
        <p:sp>
          <p:nvSpPr>
            <p:cNvPr id="8" name="云形标注 7"/>
            <p:cNvSpPr/>
            <p:nvPr/>
          </p:nvSpPr>
          <p:spPr>
            <a:xfrm flipV="1">
              <a:off x="2266363" y="711411"/>
              <a:ext cx="4968552" cy="2392536"/>
            </a:xfrm>
            <a:prstGeom prst="cloudCallout">
              <a:avLst>
                <a:gd name="adj1" fmla="val 88012"/>
                <a:gd name="adj2" fmla="val -21649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94246" y="1452546"/>
              <a:ext cx="3467853" cy="987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为不同的</a:t>
              </a: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endPara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不同的网页。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3374" y="71412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方法一：</a:t>
            </a:r>
            <a:endParaRPr lang="zh-CN" altLang="en-US" sz="3600" b="1" dirty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194753" y="3564706"/>
            <a:ext cx="430397" cy="782484"/>
            <a:chOff x="7020272" y="3287765"/>
            <a:chExt cx="864096" cy="1836204"/>
          </a:xfrm>
        </p:grpSpPr>
        <p:pic>
          <p:nvPicPr>
            <p:cNvPr id="18" name="Picture 4" descr="http://img.taopic.com/uploads/allimg/140514/235022-1405140PF722.jpg"/>
            <p:cNvPicPr>
              <a:picLocks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33" t="9965" r="28200" b="13429"/>
            <a:stretch>
              <a:fillRect/>
            </a:stretch>
          </p:blipFill>
          <p:spPr bwMode="auto">
            <a:xfrm>
              <a:off x="7020272" y="3287765"/>
              <a:ext cx="864096" cy="183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238" y="3573016"/>
              <a:ext cx="720000" cy="12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组合 28"/>
          <p:cNvGrpSpPr/>
          <p:nvPr/>
        </p:nvGrpSpPr>
        <p:grpSpPr>
          <a:xfrm>
            <a:off x="4716744" y="3726594"/>
            <a:ext cx="1032121" cy="1307403"/>
            <a:chOff x="4516255" y="2420888"/>
            <a:chExt cx="1635911" cy="2129798"/>
          </a:xfrm>
        </p:grpSpPr>
        <p:pic>
          <p:nvPicPr>
            <p:cNvPr id="30" name="Picture 10" descr="http://www.99peijian.com/images/201206/goods_img/499_P_1339727499076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1" t="1808" r="22432" b="1197"/>
            <a:stretch>
              <a:fillRect/>
            </a:stretch>
          </p:blipFill>
          <p:spPr bwMode="auto">
            <a:xfrm>
              <a:off x="4516255" y="2420888"/>
              <a:ext cx="1635911" cy="212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5" descr="C:\Users\Administrator\AppData\Roaming\Tencent\Users\28731270\QQ\WinTemp\RichOle\G2VGN2LEA[J816){G2I5@MF.png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210" y="2621787"/>
              <a:ext cx="1296000" cy="17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组合 31"/>
          <p:cNvGrpSpPr/>
          <p:nvPr/>
        </p:nvGrpSpPr>
        <p:grpSpPr>
          <a:xfrm>
            <a:off x="1029989" y="3861049"/>
            <a:ext cx="2734253" cy="2056924"/>
            <a:chOff x="323528" y="1196752"/>
            <a:chExt cx="3528680" cy="2808312"/>
          </a:xfrm>
        </p:grpSpPr>
        <p:pic>
          <p:nvPicPr>
            <p:cNvPr id="33" name="Picture 12" descr="http://img.evolife.cn/2013-01/9d0aa74601c106f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5" t="12636" r="12573" b="12434"/>
            <a:stretch>
              <a:fillRect/>
            </a:stretch>
          </p:blipFill>
          <p:spPr bwMode="auto">
            <a:xfrm>
              <a:off x="323528" y="1196752"/>
              <a:ext cx="3528680" cy="28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" r="1108" b="18303"/>
            <a:stretch>
              <a:fillRect/>
            </a:stretch>
          </p:blipFill>
          <p:spPr bwMode="auto">
            <a:xfrm>
              <a:off x="467544" y="1344163"/>
              <a:ext cx="3240360" cy="179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51720" y="3284986"/>
            <a:ext cx="662473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@media not screen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and(color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//equates to not (screen and (color))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1391" y="3326993"/>
            <a:ext cx="548380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排除符合表达式的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整个表达式结果取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7864" y="3933058"/>
            <a:ext cx="1728192" cy="372527"/>
          </a:xfrm>
          <a:prstGeom prst="rect">
            <a:avLst/>
          </a:prstGeom>
          <a:noFill/>
          <a:ln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32689" y="2819400"/>
            <a:ext cx="2343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）逻辑关键词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75658" y="1747320"/>
            <a:ext cx="55779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@media 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[</a:t>
            </a:r>
            <a:r>
              <a:rPr lang="en-US" altLang="zh-CN" sz="2000" b="1" spc="300" dirty="0" err="1" smtClean="0">
                <a:solidFill>
                  <a:srgbClr val="FF0000"/>
                </a:solidFill>
              </a:rPr>
              <a:t>not|only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] </a:t>
            </a:r>
            <a:r>
              <a:rPr lang="en-US" altLang="zh-CN" sz="2000" b="1" spc="300" dirty="0" smtClean="0"/>
              <a:t>type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 [and]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0321" y="3280453"/>
            <a:ext cx="3437479" cy="1412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@media  only  screen and(color){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506564" y="3533734"/>
            <a:ext cx="2494436" cy="2028866"/>
          </a:xfrm>
          <a:prstGeom prst="wedgeRoundRectCallout">
            <a:avLst>
              <a:gd name="adj1" fmla="val -63552"/>
              <a:gd name="adj2" fmla="val -31244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Media Queries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，但是能读取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Media Type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的设备的浏览器将表达式中的样式隐藏起来。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2689" y="2819400"/>
            <a:ext cx="2343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）逻辑关键词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75658" y="1747320"/>
            <a:ext cx="55779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@media 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[</a:t>
            </a:r>
            <a:r>
              <a:rPr lang="en-US" altLang="zh-CN" sz="2000" b="1" spc="300" dirty="0" err="1" smtClean="0">
                <a:solidFill>
                  <a:srgbClr val="FF0000"/>
                </a:solidFill>
              </a:rPr>
              <a:t>not|only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] </a:t>
            </a:r>
            <a:r>
              <a:rPr lang="en-US" altLang="zh-CN" sz="2000" b="1" spc="300" dirty="0" smtClean="0"/>
              <a:t>type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 [and]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33464" y="3284986"/>
            <a:ext cx="6624736" cy="77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9923" y="3504117"/>
            <a:ext cx="5084277" cy="1372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@media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handheld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screen and(min-width:480px){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4917293" y="4495800"/>
            <a:ext cx="3831173" cy="997303"/>
          </a:xfrm>
          <a:prstGeom prst="wedgeRoundRectCallout">
            <a:avLst>
              <a:gd name="adj1" fmla="val -31653"/>
              <a:gd name="adj2" fmla="val -70752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视口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宽度大于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480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像素的显示器上和小型或手提设备中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使用对应的样式规则。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029200" y="4114800"/>
            <a:ext cx="1615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47445" y="4114800"/>
            <a:ext cx="7007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743200" y="4114800"/>
            <a:ext cx="8648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2689" y="2819400"/>
            <a:ext cx="2343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）逻辑关键词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8" y="1747320"/>
            <a:ext cx="55779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@media 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[</a:t>
            </a:r>
            <a:r>
              <a:rPr lang="en-US" altLang="zh-CN" sz="2000" b="1" spc="300" dirty="0" err="1" smtClean="0">
                <a:solidFill>
                  <a:srgbClr val="FF0000"/>
                </a:solidFill>
              </a:rPr>
              <a:t>not|only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] </a:t>
            </a:r>
            <a:r>
              <a:rPr lang="en-US" altLang="zh-CN" sz="2000" b="1" spc="300" dirty="0" smtClean="0"/>
              <a:t>type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 [and]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91682" y="3525415"/>
            <a:ext cx="465948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@media  only screen  and (min-width:320px){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形标注 1"/>
          <p:cNvSpPr/>
          <p:nvPr/>
        </p:nvSpPr>
        <p:spPr>
          <a:xfrm>
            <a:off x="3843205" y="2133600"/>
            <a:ext cx="2232248" cy="1128608"/>
          </a:xfrm>
          <a:prstGeom prst="wedgeEllipseCallout">
            <a:avLst>
              <a:gd name="adj1" fmla="val -69382"/>
              <a:gd name="adj2" fmla="val 48956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媒体类型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媒体特性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逻辑关键词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00" y="2819400"/>
            <a:ext cx="2343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）条件表达式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75658" y="1747320"/>
            <a:ext cx="55779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@media 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[</a:t>
            </a:r>
            <a:r>
              <a:rPr lang="en-US" altLang="zh-CN" sz="2000" b="1" spc="300" dirty="0" err="1" smtClean="0">
                <a:solidFill>
                  <a:srgbClr val="FF0000"/>
                </a:solidFill>
              </a:rPr>
              <a:t>not|only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] type [and] (</a:t>
            </a:r>
            <a:r>
              <a:rPr lang="en-US" altLang="zh-CN" sz="2000" b="1" spc="300" dirty="0" err="1" smtClean="0">
                <a:solidFill>
                  <a:srgbClr val="FF0000"/>
                </a:solidFill>
              </a:rPr>
              <a:t>expr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)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rules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91400" y="3517031"/>
            <a:ext cx="694800" cy="381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432200" y="3505200"/>
            <a:ext cx="1663800" cy="381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667000" y="3505199"/>
            <a:ext cx="524400" cy="392831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21979" y="3517031"/>
            <a:ext cx="421421" cy="381000"/>
          </a:xfrm>
          <a:prstGeom prst="rect">
            <a:avLst/>
          </a:prstGeom>
          <a:noFill/>
          <a:ln w="38100">
            <a:solidFill>
              <a:srgbClr val="1D8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10" grpId="0" animBg="1"/>
      <p:bldP spid="10" grpId="1" animBg="1"/>
      <p:bldP spid="11" grpId="0" animBg="1"/>
      <p:bldP spid="11" grpId="1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72522" y="3332578"/>
            <a:ext cx="459856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@media only screen  and (min-width:320px){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a{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color:blue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3572720" y="4772737"/>
            <a:ext cx="3818680" cy="1170863"/>
          </a:xfrm>
          <a:prstGeom prst="wedgeRoundRectCallout">
            <a:avLst>
              <a:gd name="adj1" fmla="val -41586"/>
              <a:gd name="adj2" fmla="val -94734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可以在这里写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规则，唯一的特殊之处就是位于媒体查询里边。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5240" y="2808300"/>
            <a:ext cx="4985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）规则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：调整显示效果的基本样式 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8" y="1756784"/>
            <a:ext cx="55779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@media [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not|only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type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[and] (</a:t>
            </a:r>
            <a:r>
              <a:rPr lang="en-US" altLang="zh-CN" sz="20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  <a:endParaRPr lang="en-US" altLang="zh-CN" sz="2000" b="1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en-US" altLang="zh-CN" sz="2000" b="1" spc="300" dirty="0" smtClean="0">
                <a:solidFill>
                  <a:srgbClr val="FF0000"/>
                </a:solidFill>
              </a:rPr>
              <a:t>rules</a:t>
            </a:r>
            <a:endParaRPr lang="en-US" altLang="zh-CN" sz="2000" b="1" spc="300" dirty="0" smtClean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4400" y="1219200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media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媒体查询语句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9418" y="1772816"/>
            <a:ext cx="5806782" cy="1282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b="1" spc="200" dirty="0" smtClean="0">
                <a:solidFill>
                  <a:srgbClr val="FF0000"/>
                </a:solidFill>
              </a:rPr>
              <a:t>@media </a:t>
            </a:r>
            <a:r>
              <a:rPr lang="en-US" altLang="zh-CN" sz="2200" b="1" spc="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and (max-width:768px</a:t>
            </a:r>
            <a:r>
              <a:rPr lang="en-US" altLang="zh-CN" sz="2200" b="1" spc="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altLang="zh-CN" sz="2200" b="1" spc="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  <a:endParaRPr lang="en-US" altLang="zh-CN" sz="2200" b="1" spc="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200" b="1" spc="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200" b="1" spc="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rules</a:t>
            </a:r>
            <a:endParaRPr lang="en-US" altLang="zh-CN" sz="2200" b="1" spc="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200" b="1" spc="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zh-CN" altLang="en-US" sz="22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04400" y="1252800"/>
            <a:ext cx="524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 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的几种方法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1049" y="182880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483768" y="3356993"/>
            <a:ext cx="3605496" cy="1170863"/>
          </a:xfrm>
          <a:prstGeom prst="wedgeRoundRectCallout">
            <a:avLst>
              <a:gd name="adj1" fmla="val -28279"/>
              <a:gd name="adj2" fmla="val -100249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网页内部样式表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中、或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单独样式文件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不同媒体样式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373" y="1145173"/>
            <a:ext cx="1641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4800" b="1" dirty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3005" y="2276903"/>
            <a:ext cx="546046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pc="140" dirty="0">
                <a:solidFill>
                  <a:srgbClr val="FF9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不同的媒体</a:t>
            </a:r>
            <a:r>
              <a:rPr lang="zh-CN" altLang="en-US" sz="3600" b="1" spc="140" dirty="0" smtClean="0">
                <a:solidFill>
                  <a:srgbClr val="FF9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特性，</a:t>
            </a:r>
            <a:endParaRPr lang="en-US" altLang="zh-CN" sz="3600" b="1" spc="140" dirty="0" smtClean="0">
              <a:solidFill>
                <a:srgbClr val="FF9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spc="140" dirty="0" smtClean="0">
                <a:solidFill>
                  <a:srgbClr val="FF9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3600" b="1" spc="140" dirty="0">
                <a:solidFill>
                  <a:srgbClr val="FF9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完全不同的样式</a:t>
            </a:r>
            <a:r>
              <a:rPr lang="zh-CN" altLang="en-US" sz="3600" b="1" spc="140" dirty="0" smtClean="0">
                <a:solidFill>
                  <a:srgbClr val="FF9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表，</a:t>
            </a:r>
            <a:endParaRPr lang="en-US" altLang="zh-CN" sz="3600" b="1" spc="140" dirty="0" smtClean="0">
              <a:solidFill>
                <a:srgbClr val="FF9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 rot="1368433">
            <a:off x="7362340" y="2917533"/>
            <a:ext cx="10338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 smtClean="0">
                <a:solidFill>
                  <a:srgbClr val="FF9300"/>
                </a:solidFill>
                <a:latin typeface="华文琥珀" pitchFamily="2" charset="-122"/>
                <a:ea typeface="华文琥珀" pitchFamily="2" charset="-122"/>
              </a:rPr>
              <a:t>？</a:t>
            </a:r>
            <a:endParaRPr lang="zh-CN" altLang="en-US" sz="10000" dirty="0">
              <a:solidFill>
                <a:srgbClr val="FF9300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3657600"/>
            <a:ext cx="5297219" cy="700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pc="140" dirty="0" smtClean="0">
                <a:solidFill>
                  <a:srgbClr val="FF9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如何引入</a:t>
            </a:r>
            <a:r>
              <a:rPr lang="en-US" altLang="zh-CN" sz="3600" b="1" spc="140" dirty="0">
                <a:solidFill>
                  <a:srgbClr val="FF9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 Query</a:t>
            </a:r>
            <a:endParaRPr lang="en-US" altLang="zh-CN" sz="3600" b="1" spc="140" dirty="0" smtClean="0">
              <a:solidFill>
                <a:srgbClr val="FF9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1757832"/>
            <a:ext cx="7597932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b="1" spc="200" dirty="0" smtClean="0">
                <a:solidFill>
                  <a:srgbClr val="FF0000"/>
                </a:solidFill>
              </a:rPr>
              <a:t>&lt;link </a:t>
            </a:r>
            <a:r>
              <a:rPr lang="en-US" altLang="zh-CN" sz="2200" b="1" spc="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</a:t>
            </a:r>
            <a:r>
              <a:rPr lang="en-US" altLang="zh-CN" sz="2200" b="1" spc="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</a:t>
            </a:r>
            <a:r>
              <a:rPr lang="en-US" altLang="zh-CN" sz="2200" b="1" spc="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stylesheet</a:t>
            </a:r>
            <a:r>
              <a:rPr lang="en-US" altLang="zh-CN" sz="2200" b="1" spc="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</a:t>
            </a:r>
            <a:r>
              <a:rPr lang="en-US" altLang="zh-CN" sz="2200" b="1" spc="200" dirty="0">
                <a:solidFill>
                  <a:srgbClr val="FF0000"/>
                </a:solidFill>
              </a:rPr>
              <a:t>media="screen and </a:t>
            </a:r>
            <a:endParaRPr lang="en-US" altLang="zh-CN" sz="2200" b="1" spc="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200" b="1" spc="200" dirty="0">
                <a:solidFill>
                  <a:srgbClr val="FF0000"/>
                </a:solidFill>
              </a:rPr>
              <a:t> </a:t>
            </a:r>
            <a:r>
              <a:rPr lang="en-US" altLang="zh-CN" sz="2200" b="1" spc="200" dirty="0" smtClean="0">
                <a:solidFill>
                  <a:srgbClr val="FF0000"/>
                </a:solidFill>
              </a:rPr>
              <a:t>                  (</a:t>
            </a:r>
            <a:r>
              <a:rPr lang="en-US" altLang="zh-CN" sz="2200" b="1" spc="200" dirty="0">
                <a:solidFill>
                  <a:srgbClr val="FF0000"/>
                </a:solidFill>
              </a:rPr>
              <a:t>min-width:980px)” </a:t>
            </a:r>
            <a:r>
              <a:rPr lang="en-US" altLang="zh-CN" sz="2200" b="1" spc="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herf</a:t>
            </a:r>
            <a:r>
              <a:rPr lang="en-US" altLang="zh-CN" sz="2200" b="1" spc="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=“style.css</a:t>
            </a:r>
            <a:r>
              <a:rPr lang="en-US" altLang="zh-CN" sz="2200" b="1" spc="200" dirty="0">
                <a:solidFill>
                  <a:srgbClr val="FF0000"/>
                </a:solidFill>
              </a:rPr>
              <a:t>”/&gt;</a:t>
            </a:r>
            <a:endParaRPr lang="en-US" altLang="zh-CN" sz="2200" b="1" spc="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200" b="1" spc="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2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1077" y="3048461"/>
            <a:ext cx="4923784" cy="1172629"/>
          </a:xfrm>
          <a:prstGeom prst="rect">
            <a:avLst/>
          </a:prstGeom>
          <a:noFill/>
          <a:ln>
            <a:solidFill>
              <a:srgbClr val="1D8DE5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  screen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(min-width:980px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){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425440" y="2996953"/>
            <a:ext cx="3438842" cy="1170863"/>
          </a:xfrm>
          <a:prstGeom prst="wedgeRoundRectCallout">
            <a:avLst>
              <a:gd name="adj1" fmla="val -21713"/>
              <a:gd name="adj2" fmla="val -95428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只有视口宽度大于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980px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的显示屏才能加载该样式文件。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1049" y="183553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963548" y="3108224"/>
            <a:ext cx="3438842" cy="1170863"/>
          </a:xfrm>
          <a:prstGeom prst="wedgeRoundRectCallout">
            <a:avLst>
              <a:gd name="adj1" fmla="val -13835"/>
              <a:gd name="adj2" fmla="val -90607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在页面的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&lt;head&gt;&lt;/head&gt;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链接外部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172200" y="2204864"/>
            <a:ext cx="9906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657600" y="2667000"/>
            <a:ext cx="25908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04400" y="1252800"/>
            <a:ext cx="524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 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的几种方法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9" grpId="1" animBg="1"/>
      <p:bldP spid="11" grpId="0"/>
      <p:bldP spid="10" grpId="0" animBg="1"/>
      <p:bldP spid="1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24047" y="1765533"/>
            <a:ext cx="7319953" cy="1282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2200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/>
              <a:t>　</a:t>
            </a:r>
            <a:r>
              <a:rPr lang="en-US" altLang="zh-CN" b="1" dirty="0">
                <a:solidFill>
                  <a:srgbClr val="FF0000"/>
                </a:solidFill>
              </a:rPr>
              <a:t>@import </a:t>
            </a:r>
            <a:r>
              <a:rPr lang="en-US" altLang="zh-CN" b="1" dirty="0" err="1"/>
              <a:t>url</a:t>
            </a:r>
            <a:r>
              <a:rPr lang="en-US" altLang="zh-CN" b="1" dirty="0" smtClean="0"/>
              <a:t>(“phone.css</a:t>
            </a:r>
            <a:r>
              <a:rPr lang="en-US" altLang="zh-CN" b="1" dirty="0"/>
              <a:t>") </a:t>
            </a:r>
            <a:r>
              <a:rPr lang="en-US" altLang="zh-CN" b="1" dirty="0" smtClean="0">
                <a:solidFill>
                  <a:srgbClr val="FF0000"/>
                </a:solidFill>
              </a:rPr>
              <a:t>screen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                               and width (max-width:360px);</a:t>
            </a:r>
            <a:r>
              <a:rPr lang="en-US" altLang="zh-CN" b="1" dirty="0"/>
              <a:t> 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  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9649" y="182880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051720" y="2939928"/>
            <a:ext cx="4392488" cy="1281159"/>
          </a:xfrm>
          <a:prstGeom prst="wedgeRoundRectCallout">
            <a:avLst>
              <a:gd name="adj1" fmla="val -15373"/>
              <a:gd name="adj2" fmla="val -93257"/>
              <a:gd name="adj3" fmla="val 16667"/>
            </a:avLst>
          </a:prstGeom>
          <a:solidFill>
            <a:srgbClr val="1D8DE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在当前样式表中按条件引入其他样式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表。但是增加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，谨慎使用。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400" y="1252800"/>
            <a:ext cx="524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en-US" altLang="zh-CN" sz="2400" b="1" spc="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 </a:t>
            </a:r>
            <a:r>
              <a:rPr lang="en-US" altLang="zh-CN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lang="zh-CN" altLang="en-US" sz="2400" b="1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的几种方法</a:t>
            </a:r>
            <a:endParaRPr lang="zh-CN" altLang="en-US" sz="2400" b="1" spc="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" b="1"/>
          <a:stretch>
            <a:fillRect/>
          </a:stretch>
        </p:blipFill>
        <p:spPr bwMode="auto">
          <a:xfrm>
            <a:off x="2057400" y="1295400"/>
            <a:ext cx="5083378" cy="4730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914908" y="908720"/>
            <a:ext cx="3817259" cy="2192963"/>
            <a:chOff x="2266363" y="711411"/>
            <a:chExt cx="4968552" cy="2392536"/>
          </a:xfrm>
        </p:grpSpPr>
        <p:sp>
          <p:nvSpPr>
            <p:cNvPr id="9" name="云形标注 8"/>
            <p:cNvSpPr/>
            <p:nvPr/>
          </p:nvSpPr>
          <p:spPr>
            <a:xfrm flipV="1">
              <a:off x="2266363" y="711411"/>
              <a:ext cx="4968552" cy="2392536"/>
            </a:xfrm>
            <a:prstGeom prst="cloudCallout">
              <a:avLst>
                <a:gd name="adj1" fmla="val 86016"/>
                <a:gd name="adj2" fmla="val -18174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45287" y="1418462"/>
              <a:ext cx="3345875" cy="1181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一次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普遍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03374" y="71412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方法二：</a:t>
            </a:r>
            <a:endParaRPr lang="zh-CN" altLang="en-US" sz="3600" b="1" dirty="0">
              <a:solidFill>
                <a:srgbClr val="1D8D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194753" y="3564706"/>
            <a:ext cx="430397" cy="782484"/>
            <a:chOff x="7020272" y="3287765"/>
            <a:chExt cx="864096" cy="1836204"/>
          </a:xfrm>
        </p:grpSpPr>
        <p:pic>
          <p:nvPicPr>
            <p:cNvPr id="18" name="Picture 4" descr="http://img.taopic.com/uploads/allimg/140514/235022-1405140PF722.jpg"/>
            <p:cNvPicPr>
              <a:picLocks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33" t="9965" r="28200" b="13429"/>
            <a:stretch>
              <a:fillRect/>
            </a:stretch>
          </p:blipFill>
          <p:spPr bwMode="auto">
            <a:xfrm>
              <a:off x="7020272" y="3287765"/>
              <a:ext cx="864096" cy="183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238" y="3573016"/>
              <a:ext cx="720000" cy="12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组合 19"/>
          <p:cNvGrpSpPr/>
          <p:nvPr/>
        </p:nvGrpSpPr>
        <p:grpSpPr>
          <a:xfrm>
            <a:off x="4716744" y="3726594"/>
            <a:ext cx="1032121" cy="1307403"/>
            <a:chOff x="4516255" y="2420888"/>
            <a:chExt cx="1635911" cy="2129798"/>
          </a:xfrm>
        </p:grpSpPr>
        <p:pic>
          <p:nvPicPr>
            <p:cNvPr id="30" name="Picture 10" descr="http://www.99peijian.com/images/201206/goods_img/499_P_1339727499076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1" t="1808" r="22432" b="1197"/>
            <a:stretch>
              <a:fillRect/>
            </a:stretch>
          </p:blipFill>
          <p:spPr bwMode="auto">
            <a:xfrm>
              <a:off x="4516255" y="2420888"/>
              <a:ext cx="1635911" cy="212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5" descr="C:\Users\Administrator\AppData\Roaming\Tencent\Users\28731270\QQ\WinTemp\RichOle\G2VGN2LEA[J816){G2I5@MF.png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210" y="2621787"/>
              <a:ext cx="1296000" cy="17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组合 31"/>
          <p:cNvGrpSpPr/>
          <p:nvPr/>
        </p:nvGrpSpPr>
        <p:grpSpPr>
          <a:xfrm>
            <a:off x="1029989" y="3861049"/>
            <a:ext cx="2734253" cy="2056924"/>
            <a:chOff x="323528" y="1196752"/>
            <a:chExt cx="3528680" cy="2808312"/>
          </a:xfrm>
        </p:grpSpPr>
        <p:pic>
          <p:nvPicPr>
            <p:cNvPr id="33" name="Picture 12" descr="http://img.evolife.cn/2013-01/9d0aa74601c106f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5" t="12636" r="12573" b="12434"/>
            <a:stretch>
              <a:fillRect/>
            </a:stretch>
          </p:blipFill>
          <p:spPr bwMode="auto">
            <a:xfrm>
              <a:off x="323528" y="1196752"/>
              <a:ext cx="3528680" cy="28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" r="1108" b="18303"/>
            <a:stretch>
              <a:fillRect/>
            </a:stretch>
          </p:blipFill>
          <p:spPr bwMode="auto">
            <a:xfrm>
              <a:off x="467544" y="1344163"/>
              <a:ext cx="3240360" cy="179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4400" y="1252800"/>
            <a:ext cx="849694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zh-CN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9456" y="1579238"/>
            <a:ext cx="849694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css3-mediaqueries.js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让其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版本的浏览器中生效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&lt;!--[if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IE 9]&gt;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&lt;script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="http://css3-mediaqueries-js.googlecode.com/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/trunk/css3-mediaqueries.js"&gt;&lt;/script&gt;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&lt;![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endif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]--&gt;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s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50081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4400" y="1252800"/>
            <a:ext cx="849694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0856" y="1951672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通常，插入如下的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meta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阻止移动浏览器自动调整页面大小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&lt;meta name="viewport" content="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width=device-width,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initial-scale=1.0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"&gt;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19800" y="153295"/>
            <a:ext cx="2644579" cy="1872208"/>
            <a:chOff x="5455813" y="1700808"/>
            <a:chExt cx="2644579" cy="1872208"/>
          </a:xfrm>
        </p:grpSpPr>
        <p:sp>
          <p:nvSpPr>
            <p:cNvPr id="5" name="椭圆形标注 4"/>
            <p:cNvSpPr/>
            <p:nvPr/>
          </p:nvSpPr>
          <p:spPr>
            <a:xfrm>
              <a:off x="5455813" y="1700808"/>
              <a:ext cx="2644579" cy="1872208"/>
            </a:xfrm>
            <a:prstGeom prst="wedgeEllipseCallout">
              <a:avLst>
                <a:gd name="adj1" fmla="val -52048"/>
                <a:gd name="adj2" fmla="val 4458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88124" y="2164155"/>
              <a:ext cx="2129889" cy="10895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Meta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标签详细说明参见“相关资源”文件夹。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50081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4400" y="1252800"/>
            <a:ext cx="849694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创建媒体查询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文件并引用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0600" y="1905000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）创建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样式文件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media-queries.css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index.html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标记对中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 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="media-queries.css" 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="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stylesheet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type="text/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"&gt;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引用此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media-queries.css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样式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ss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50081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k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50081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4400" y="1252800"/>
            <a:ext cx="849694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创建媒体查询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确定断点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4400" y="1981199"/>
            <a:ext cx="849694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断点的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320px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和其他一些设备属于这个宽度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768px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980px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0800" y="1252800"/>
            <a:ext cx="849694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创建媒体查询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查询语言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5400" y="1676400"/>
            <a:ext cx="84969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0000"/>
              </a:lnSpc>
            </a:pP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@media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screen and (max-width: 980px)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@media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screen and (max-width: 768px)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@media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screen and (max-width: 320px)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uyan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50081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企业网站浏览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50081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engcheng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50081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69" y="990600"/>
            <a:ext cx="3771900" cy="56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5571968" y="990600"/>
            <a:ext cx="2886232" cy="1872208"/>
            <a:chOff x="5455813" y="1700808"/>
            <a:chExt cx="2886232" cy="1872208"/>
          </a:xfrm>
        </p:grpSpPr>
        <p:sp>
          <p:nvSpPr>
            <p:cNvPr id="4" name="椭圆形标注 3"/>
            <p:cNvSpPr/>
            <p:nvPr/>
          </p:nvSpPr>
          <p:spPr>
            <a:xfrm>
              <a:off x="5455813" y="1700808"/>
              <a:ext cx="2644579" cy="1872208"/>
            </a:xfrm>
            <a:prstGeom prst="wedgeEllipseCallout">
              <a:avLst>
                <a:gd name="adj1" fmla="val -52048"/>
                <a:gd name="adj2" fmla="val 4458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29777" y="2354404"/>
              <a:ext cx="2412268" cy="5656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流式布局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1475656" y="2060848"/>
            <a:ext cx="6768752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altLang="zh-CN" sz="2200" dirty="0" smtClean="0">
                <a:solidFill>
                  <a:srgbClr val="FF93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     </a:t>
            </a:r>
            <a:r>
              <a:rPr lang="zh-CN" altLang="en-US" sz="2200" b="1" dirty="0" smtClean="0">
                <a:solidFill>
                  <a:srgbClr val="FF93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探究媒体</a:t>
            </a:r>
            <a:r>
              <a:rPr lang="zh-CN" altLang="en-US" sz="2200" b="1" dirty="0">
                <a:solidFill>
                  <a:srgbClr val="FF93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查询与媒体类型的功能有哪些差异？</a:t>
            </a:r>
            <a:endParaRPr lang="zh-CN" altLang="en-US" sz="2200" b="1" dirty="0">
              <a:solidFill>
                <a:srgbClr val="FF93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5656" y="2658397"/>
            <a:ext cx="6768752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2200">
                <a:solidFill>
                  <a:srgbClr val="1D8DE5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>
                <a:solidFill>
                  <a:srgbClr val="FF9300"/>
                </a:solidFill>
              </a:rPr>
              <a:t>02    </a:t>
            </a:r>
            <a:r>
              <a:rPr lang="zh-CN" altLang="en-US" b="1" dirty="0" smtClean="0">
                <a:solidFill>
                  <a:srgbClr val="FF9300"/>
                </a:solidFill>
              </a:rPr>
              <a:t>完成“盐城文化风情”网站的媒体查询实践部分。</a:t>
            </a:r>
            <a:endParaRPr lang="zh-CN" altLang="en-US" b="1" dirty="0">
              <a:solidFill>
                <a:srgbClr val="FF93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8294890" y="6067851"/>
            <a:ext cx="360000" cy="360000"/>
          </a:xfrm>
          <a:prstGeom prst="ellipse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8149677" y="6186790"/>
            <a:ext cx="650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rgbClr val="1D8DE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1566208"/>
            <a:ext cx="72728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页面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的设计与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2400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用户行为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2400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设备环境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系统平台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屏幕尺寸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屏幕定向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2400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zh-CN" altLang="en-US" sz="2800" b="1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b="1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9632" y="3397746"/>
            <a:ext cx="75608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具体的实践方式由多方面组成，包括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 smtClean="0">
                <a:solidFill>
                  <a:srgbClr val="FD500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CSS</a:t>
            </a:r>
            <a:r>
              <a:rPr lang="en-US" altLang="zh-CN" sz="22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媒体查询（</a:t>
            </a:r>
            <a:r>
              <a:rPr lang="en-US" altLang="zh-CN" sz="2200" b="1" dirty="0">
                <a:solidFill>
                  <a:srgbClr val="FD500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Media Query</a:t>
            </a:r>
            <a:r>
              <a:rPr lang="zh-CN" altLang="en-US" sz="2200" b="1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b="1" dirty="0">
              <a:solidFill>
                <a:srgbClr val="FD5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流式布局</a:t>
            </a:r>
            <a:endParaRPr lang="en-US" altLang="zh-CN" sz="2200" b="1" dirty="0" smtClean="0">
              <a:solidFill>
                <a:srgbClr val="FD5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响应式多媒体元素</a:t>
            </a:r>
            <a:endParaRPr lang="en-US" altLang="zh-CN" sz="2200" b="1" dirty="0" smtClean="0">
              <a:solidFill>
                <a:srgbClr val="FD5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…………</a:t>
            </a:r>
            <a:endParaRPr lang="en-US" altLang="zh-CN" sz="2200" b="1" dirty="0" smtClean="0">
              <a:solidFill>
                <a:srgbClr val="FD5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294890" y="6095707"/>
            <a:ext cx="360000" cy="360000"/>
          </a:xfrm>
          <a:prstGeom prst="ellipse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8149677" y="6214646"/>
            <a:ext cx="650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rgbClr val="1D8DE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1566208"/>
            <a:ext cx="72728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页面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的设计与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2400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用户行为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2400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设备环境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系统平台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屏幕尺寸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屏幕定向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2400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zh-CN" altLang="en-US" sz="2800" b="1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b="1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9632" y="3397746"/>
            <a:ext cx="75608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具体的实践方式由多方面组成，包括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 smtClean="0">
                <a:solidFill>
                  <a:srgbClr val="FD500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CSS</a:t>
            </a:r>
            <a:r>
              <a:rPr lang="en-US" altLang="zh-CN" sz="22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媒体查询（</a:t>
            </a:r>
            <a:r>
              <a:rPr lang="en-US" altLang="zh-CN" sz="2200" b="1" dirty="0" smtClean="0">
                <a:solidFill>
                  <a:srgbClr val="FD500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Media Query</a:t>
            </a:r>
            <a:r>
              <a:rPr lang="zh-CN" altLang="en-US" sz="22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b="1" dirty="0" smtClean="0">
              <a:solidFill>
                <a:srgbClr val="FD5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流式布局</a:t>
            </a:r>
            <a:endParaRPr lang="en-US" altLang="zh-CN" sz="2200" b="1" dirty="0" smtClean="0">
              <a:solidFill>
                <a:srgbClr val="FD5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响应式多媒体元素</a:t>
            </a:r>
            <a:endParaRPr lang="en-US" altLang="zh-CN" sz="2200" b="1" dirty="0" smtClean="0">
              <a:solidFill>
                <a:srgbClr val="FD5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 smtClean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…………</a:t>
            </a:r>
            <a:endParaRPr lang="en-US" altLang="zh-CN" sz="2200" b="1" dirty="0" smtClean="0">
              <a:solidFill>
                <a:srgbClr val="FD5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5616" y="1566208"/>
            <a:ext cx="72728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页面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的设计与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2400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用户行为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2400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设备环境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系统平台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屏幕尺寸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1D8D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屏幕定向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2400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zh-CN" altLang="en-US" sz="2800" b="1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b="1" dirty="0">
                <a:solidFill>
                  <a:srgbClr val="FD5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294890" y="6211867"/>
            <a:ext cx="360000" cy="360000"/>
          </a:xfrm>
          <a:prstGeom prst="ellipse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8149677" y="6222590"/>
            <a:ext cx="650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rgbClr val="1D8DE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230408" y="605118"/>
            <a:ext cx="121025" cy="605119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2483768" y="2050280"/>
            <a:ext cx="6912768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altLang="zh-CN" sz="2400" dirty="0" smtClean="0">
                <a:solidFill>
                  <a:srgbClr val="1D8DE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     </a:t>
            </a:r>
            <a:r>
              <a:rPr lang="en-US" altLang="zh-CN" sz="2400" dirty="0" smtClean="0">
                <a:solidFill>
                  <a:srgbClr val="1D8DE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CSS </a:t>
            </a:r>
            <a:r>
              <a:rPr lang="zh-CN" altLang="en-US" sz="2400" b="1" dirty="0" smtClean="0">
                <a:solidFill>
                  <a:srgbClr val="1D8DE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媒体查询</a:t>
            </a:r>
            <a:r>
              <a:rPr lang="zh-CN" altLang="en-US" sz="2400" b="1" dirty="0">
                <a:solidFill>
                  <a:srgbClr val="1D8DE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</a:t>
            </a:r>
            <a:r>
              <a:rPr lang="zh-CN" altLang="en-US" sz="2400" b="1" dirty="0" smtClean="0">
                <a:solidFill>
                  <a:srgbClr val="1D8DE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功能</a:t>
            </a:r>
            <a:endParaRPr lang="zh-CN" altLang="en-US" sz="2400" b="1" dirty="0">
              <a:solidFill>
                <a:srgbClr val="1D8DE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2483768" y="2699628"/>
            <a:ext cx="6552728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2200">
                <a:solidFill>
                  <a:srgbClr val="1D8DE5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/>
              <a:t>02 </a:t>
            </a:r>
            <a:r>
              <a:rPr lang="en-US" altLang="zh-CN" sz="2400" dirty="0" smtClean="0"/>
              <a:t>    </a:t>
            </a:r>
            <a:r>
              <a:rPr lang="en-US" altLang="zh-CN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CSS </a:t>
            </a:r>
            <a:r>
              <a:rPr lang="zh-CN" altLang="en-US" sz="2400" b="1" dirty="0" smtClean="0"/>
              <a:t>媒体查询的语法</a:t>
            </a:r>
            <a:endParaRPr lang="zh-CN" altLang="en-US" sz="2400" b="1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051720" y="1700808"/>
            <a:ext cx="0" cy="2592288"/>
          </a:xfrm>
          <a:prstGeom prst="straightConnector1">
            <a:avLst/>
          </a:prstGeom>
          <a:ln w="38100">
            <a:solidFill>
              <a:srgbClr val="1D8DE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907704" y="2050280"/>
            <a:ext cx="288032" cy="288032"/>
            <a:chOff x="4879089" y="2503711"/>
            <a:chExt cx="288032" cy="288032"/>
          </a:xfrm>
        </p:grpSpPr>
        <p:sp>
          <p:nvSpPr>
            <p:cNvPr id="10" name="椭圆 9"/>
            <p:cNvSpPr/>
            <p:nvPr/>
          </p:nvSpPr>
          <p:spPr>
            <a:xfrm>
              <a:off x="4879089" y="2503711"/>
              <a:ext cx="288032" cy="2880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D8DE5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969105" y="2593727"/>
              <a:ext cx="108000" cy="108000"/>
            </a:xfrm>
            <a:prstGeom prst="ellipse">
              <a:avLst/>
            </a:prstGeom>
            <a:solidFill>
              <a:srgbClr val="1D8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D8DE5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907704" y="2698793"/>
            <a:ext cx="288032" cy="288032"/>
            <a:chOff x="4879089" y="3248992"/>
            <a:chExt cx="288032" cy="288032"/>
          </a:xfrm>
        </p:grpSpPr>
        <p:sp>
          <p:nvSpPr>
            <p:cNvPr id="13" name="椭圆 12"/>
            <p:cNvSpPr/>
            <p:nvPr/>
          </p:nvSpPr>
          <p:spPr>
            <a:xfrm>
              <a:off x="4879089" y="3248992"/>
              <a:ext cx="288032" cy="2880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D8DE5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969105" y="3339008"/>
              <a:ext cx="108000" cy="108000"/>
            </a:xfrm>
            <a:prstGeom prst="ellipse">
              <a:avLst/>
            </a:prstGeom>
            <a:solidFill>
              <a:srgbClr val="1D8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D8DE5"/>
                </a:solidFill>
              </a:endParaRPr>
            </a:p>
          </p:txBody>
        </p:sp>
      </p:grpSp>
      <p:sp>
        <p:nvSpPr>
          <p:cNvPr id="26" name="TextBox 11"/>
          <p:cNvSpPr txBox="1"/>
          <p:nvPr/>
        </p:nvSpPr>
        <p:spPr>
          <a:xfrm>
            <a:off x="2483768" y="3356992"/>
            <a:ext cx="676875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2200">
                <a:solidFill>
                  <a:srgbClr val="1D8DE5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/>
              <a:t>03 </a:t>
            </a:r>
            <a:r>
              <a:rPr lang="en-US" altLang="zh-CN" sz="2400" dirty="0" smtClean="0"/>
              <a:t>    </a:t>
            </a:r>
            <a:r>
              <a:rPr lang="en-US" altLang="zh-CN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CSS </a:t>
            </a:r>
            <a:r>
              <a:rPr lang="zh-CN" altLang="en-US" sz="2400" b="1" dirty="0" smtClean="0"/>
              <a:t>媒体查询的运用</a:t>
            </a:r>
            <a:endParaRPr lang="zh-CN" altLang="en-US" sz="2400" b="1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907704" y="3393089"/>
            <a:ext cx="288032" cy="288032"/>
            <a:chOff x="4879089" y="4027506"/>
            <a:chExt cx="288032" cy="288032"/>
          </a:xfrm>
        </p:grpSpPr>
        <p:sp>
          <p:nvSpPr>
            <p:cNvPr id="29" name="椭圆 28"/>
            <p:cNvSpPr/>
            <p:nvPr/>
          </p:nvSpPr>
          <p:spPr>
            <a:xfrm>
              <a:off x="4879089" y="4027506"/>
              <a:ext cx="288032" cy="2880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969105" y="4117522"/>
              <a:ext cx="108000" cy="108000"/>
            </a:xfrm>
            <a:prstGeom prst="ellipse">
              <a:avLst/>
            </a:prstGeom>
            <a:solidFill>
              <a:srgbClr val="1D8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8294890" y="6211867"/>
            <a:ext cx="360000" cy="360000"/>
          </a:xfrm>
          <a:prstGeom prst="ellipse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8149677" y="6222590"/>
            <a:ext cx="650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rgbClr val="1D8DE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RTICULATE_SLIDE_THUMBNAIL_REFRESH" val="1"/>
</p:tagLst>
</file>

<file path=ppt/tags/tag10.xml><?xml version="1.0" encoding="utf-8"?>
<p:tagLst xmlns:p="http://schemas.openxmlformats.org/presentationml/2006/main">
  <p:tag name="ARTICULATE_SLIDE_THUMBNAIL_REFRESH" val="1"/>
</p:tagLst>
</file>

<file path=ppt/tags/tag11.xml><?xml version="1.0" encoding="utf-8"?>
<p:tagLst xmlns:p="http://schemas.openxmlformats.org/presentationml/2006/main">
  <p:tag name="ARTICULATE_SLIDE_THUMBNAIL_REFRESH" val="1"/>
</p:tagLst>
</file>

<file path=ppt/tags/tag12.xml><?xml version="1.0" encoding="utf-8"?>
<p:tagLst xmlns:p="http://schemas.openxmlformats.org/presentationml/2006/main">
  <p:tag name="ARTICULATE_SLIDE_THUMBNAIL_REFRESH" val="1"/>
</p:tagLst>
</file>

<file path=ppt/tags/tag13.xml><?xml version="1.0" encoding="utf-8"?>
<p:tagLst xmlns:p="http://schemas.openxmlformats.org/presentationml/2006/main">
  <p:tag name="ARTICULATE_SLIDE_THUMBNAIL_REFRESH" val="1"/>
</p:tagLst>
</file>

<file path=ppt/tags/tag14.xml><?xml version="1.0" encoding="utf-8"?>
<p:tagLst xmlns:p="http://schemas.openxmlformats.org/presentationml/2006/main">
  <p:tag name="ARTICULATE_SLIDE_THUMBNAIL_REFRESH" val="1"/>
</p:tagLst>
</file>

<file path=ppt/tags/tag15.xml><?xml version="1.0" encoding="utf-8"?>
<p:tagLst xmlns:p="http://schemas.openxmlformats.org/presentationml/2006/main">
  <p:tag name="ARTICULATE_SLIDE_THUMBNAIL_REFRESH" val="1"/>
</p:tagLst>
</file>

<file path=ppt/tags/tag16.xml><?xml version="1.0" encoding="utf-8"?>
<p:tagLst xmlns:p="http://schemas.openxmlformats.org/presentationml/2006/main">
  <p:tag name="ARTICULATE_SLIDE_THUMBNAIL_REFRESH" val="1"/>
</p:tagLst>
</file>

<file path=ppt/tags/tag17.xml><?xml version="1.0" encoding="utf-8"?>
<p:tagLst xmlns:p="http://schemas.openxmlformats.org/presentationml/2006/main">
  <p:tag name="ARTICULATE_SLIDE_THUMBNAIL_REFRESH" val="1"/>
</p:tagLst>
</file>

<file path=ppt/tags/tag18.xml><?xml version="1.0" encoding="utf-8"?>
<p:tagLst xmlns:p="http://schemas.openxmlformats.org/presentationml/2006/main">
  <p:tag name="ARTICULATE_SLIDE_THUMBNAIL_REFRESH" val="1"/>
</p:tagLst>
</file>

<file path=ppt/tags/tag19.xml><?xml version="1.0" encoding="utf-8"?>
<p:tagLst xmlns:p="http://schemas.openxmlformats.org/presentationml/2006/main">
  <p:tag name="ARTICULATE_SLIDE_THUMBNAIL_REFRESH" val="1"/>
</p:tagLst>
</file>

<file path=ppt/tags/tag2.xml><?xml version="1.0" encoding="utf-8"?>
<p:tagLst xmlns:p="http://schemas.openxmlformats.org/presentationml/2006/main">
  <p:tag name="ARTICULATE_SLIDE_THUMBNAIL_REFRESH" val="1"/>
</p:tagLst>
</file>

<file path=ppt/tags/tag20.xml><?xml version="1.0" encoding="utf-8"?>
<p:tagLst xmlns:p="http://schemas.openxmlformats.org/presentationml/2006/main">
  <p:tag name="ARTICULATE_SLIDE_THUMBNAIL_REFRESH" val="1"/>
</p:tagLst>
</file>

<file path=ppt/tags/tag21.xml><?xml version="1.0" encoding="utf-8"?>
<p:tagLst xmlns:p="http://schemas.openxmlformats.org/presentationml/2006/main">
  <p:tag name="ARTICULATE_SLIDE_THUMBNAIL_REFRESH" val="1"/>
</p:tagLst>
</file>

<file path=ppt/tags/tag22.xml><?xml version="1.0" encoding="utf-8"?>
<p:tagLst xmlns:p="http://schemas.openxmlformats.org/presentationml/2006/main">
  <p:tag name="ARTICULATE_SLIDE_THUMBNAIL_REFRESH" val="1"/>
</p:tagLst>
</file>

<file path=ppt/tags/tag23.xml><?xml version="1.0" encoding="utf-8"?>
<p:tagLst xmlns:p="http://schemas.openxmlformats.org/presentationml/2006/main">
  <p:tag name="ARTICULATE_SLIDE_THUMBNAIL_REFRESH" val="1"/>
</p:tagLst>
</file>

<file path=ppt/tags/tag24.xml><?xml version="1.0" encoding="utf-8"?>
<p:tagLst xmlns:p="http://schemas.openxmlformats.org/presentationml/2006/main">
  <p:tag name="ARTICULATE_SLIDE_THUMBNAIL_REFRESH" val="1"/>
</p:tagLst>
</file>

<file path=ppt/tags/tag25.xml><?xml version="1.0" encoding="utf-8"?>
<p:tagLst xmlns:p="http://schemas.openxmlformats.org/presentationml/2006/main">
  <p:tag name="ARTICULATE_SLIDE_THUMBNAIL_REFRESH" val="1"/>
</p:tagLst>
</file>

<file path=ppt/tags/tag26.xml><?xml version="1.0" encoding="utf-8"?>
<p:tagLst xmlns:p="http://schemas.openxmlformats.org/presentationml/2006/main">
  <p:tag name="ARTICULATE_SLIDE_THUMBNAIL_REFRESH" val="1"/>
</p:tagLst>
</file>

<file path=ppt/tags/tag27.xml><?xml version="1.0" encoding="utf-8"?>
<p:tagLst xmlns:p="http://schemas.openxmlformats.org/presentationml/2006/main">
  <p:tag name="ARTICULATE_SLIDE_THUMBNAIL_REFRESH" val="1"/>
</p:tagLst>
</file>

<file path=ppt/tags/tag28.xml><?xml version="1.0" encoding="utf-8"?>
<p:tagLst xmlns:p="http://schemas.openxmlformats.org/presentationml/2006/main">
  <p:tag name="ARTICULATE_SLIDE_THUMBNAIL_REFRESH" val="1"/>
</p:tagLst>
</file>

<file path=ppt/tags/tag29.xml><?xml version="1.0" encoding="utf-8"?>
<p:tagLst xmlns:p="http://schemas.openxmlformats.org/presentationml/2006/main">
  <p:tag name="ARTICULATE_SLIDE_THUMBNAIL_REFRESH" val="1"/>
</p:tagLst>
</file>

<file path=ppt/tags/tag3.xml><?xml version="1.0" encoding="utf-8"?>
<p:tagLst xmlns:p="http://schemas.openxmlformats.org/presentationml/2006/main">
  <p:tag name="ARTICULATE_SLIDE_THUMBNAIL_REFRESH" val="1"/>
</p:tagLst>
</file>

<file path=ppt/tags/tag30.xml><?xml version="1.0" encoding="utf-8"?>
<p:tagLst xmlns:p="http://schemas.openxmlformats.org/presentationml/2006/main">
  <p:tag name="ARTICULATE_SLIDE_THUMBNAIL_REFRESH" val="1"/>
</p:tagLst>
</file>

<file path=ppt/tags/tag31.xml><?xml version="1.0" encoding="utf-8"?>
<p:tagLst xmlns:p="http://schemas.openxmlformats.org/presentationml/2006/main">
  <p:tag name="ARTICULATE_SLIDE_THUMBNAIL_REFRESH" val="1"/>
</p:tagLst>
</file>

<file path=ppt/tags/tag32.xml><?xml version="1.0" encoding="utf-8"?>
<p:tagLst xmlns:p="http://schemas.openxmlformats.org/presentationml/2006/main">
  <p:tag name="ARTICULATE_SLIDE_THUMBNAIL_REFRESH" val="1"/>
</p:tagLst>
</file>

<file path=ppt/tags/tag33.xml><?xml version="1.0" encoding="utf-8"?>
<p:tagLst xmlns:p="http://schemas.openxmlformats.org/presentationml/2006/main">
  <p:tag name="ARTICULATE_SLIDE_THUMBNAIL_REFRESH" val="1"/>
</p:tagLst>
</file>

<file path=ppt/tags/tag34.xml><?xml version="1.0" encoding="utf-8"?>
<p:tagLst xmlns:p="http://schemas.openxmlformats.org/presentationml/2006/main">
  <p:tag name="ARTICULATE_SLIDE_THUMBNAIL_REFRESH" val="1"/>
</p:tagLst>
</file>

<file path=ppt/tags/tag35.xml><?xml version="1.0" encoding="utf-8"?>
<p:tagLst xmlns:p="http://schemas.openxmlformats.org/presentationml/2006/main">
  <p:tag name="ARTICULATE_SLIDE_THUMBNAIL_REFRESH" val="1"/>
</p:tagLst>
</file>

<file path=ppt/tags/tag36.xml><?xml version="1.0" encoding="utf-8"?>
<p:tagLst xmlns:p="http://schemas.openxmlformats.org/presentationml/2006/main">
  <p:tag name="ARTICULATE_SLIDE_THUMBNAIL_REFRESH" val="1"/>
</p:tagLst>
</file>

<file path=ppt/tags/tag37.xml><?xml version="1.0" encoding="utf-8"?>
<p:tagLst xmlns:p="http://schemas.openxmlformats.org/presentationml/2006/main">
  <p:tag name="ARTICULATE_SLIDE_THUMBNAIL_REFRESH" val="1"/>
</p:tagLst>
</file>

<file path=ppt/tags/tag38.xml><?xml version="1.0" encoding="utf-8"?>
<p:tagLst xmlns:p="http://schemas.openxmlformats.org/presentationml/2006/main">
  <p:tag name="ARTICULATE_SLIDE_THUMBNAIL_REFRESH" val="1"/>
</p:tagLst>
</file>

<file path=ppt/tags/tag39.xml><?xml version="1.0" encoding="utf-8"?>
<p:tagLst xmlns:p="http://schemas.openxmlformats.org/presentationml/2006/main">
  <p:tag name="ARTICULATE_SLIDE_THUMBNAIL_REFRESH" val="1"/>
</p:tagLst>
</file>

<file path=ppt/tags/tag4.xml><?xml version="1.0" encoding="utf-8"?>
<p:tagLst xmlns:p="http://schemas.openxmlformats.org/presentationml/2006/main">
  <p:tag name="ARTICULATE_SLIDE_THUMBNAIL_REFRESH" val="1"/>
</p:tagLst>
</file>

<file path=ppt/tags/tag40.xml><?xml version="1.0" encoding="utf-8"?>
<p:tagLst xmlns:p="http://schemas.openxmlformats.org/presentationml/2006/main">
  <p:tag name="ARTICULATE_SLIDE_THUMBNAIL_REFRESH" val="1"/>
</p:tagLst>
</file>

<file path=ppt/tags/tag41.xml><?xml version="1.0" encoding="utf-8"?>
<p:tagLst xmlns:p="http://schemas.openxmlformats.org/presentationml/2006/main">
  <p:tag name="ARTICULATE_SLIDE_THUMBNAIL_REFRESH" val="1"/>
</p:tagLst>
</file>

<file path=ppt/tags/tag42.xml><?xml version="1.0" encoding="utf-8"?>
<p:tagLst xmlns:p="http://schemas.openxmlformats.org/presentationml/2006/main">
  <p:tag name="ARTICULATE_SLIDE_THUMBNAIL_REFRESH" val="1"/>
</p:tagLst>
</file>

<file path=ppt/tags/tag43.xml><?xml version="1.0" encoding="utf-8"?>
<p:tagLst xmlns:p="http://schemas.openxmlformats.org/presentationml/2006/main">
  <p:tag name="ARTICULATE_SLIDE_THUMBNAIL_REFRESH" val="1"/>
</p:tagLst>
</file>

<file path=ppt/tags/tag44.xml><?xml version="1.0" encoding="utf-8"?>
<p:tagLst xmlns:p="http://schemas.openxmlformats.org/presentationml/2006/main">
  <p:tag name="ARTICULATE_SLIDE_THUMBNAIL_REFRESH" val="1"/>
</p:tagLst>
</file>

<file path=ppt/tags/tag45.xml><?xml version="1.0" encoding="utf-8"?>
<p:tagLst xmlns:p="http://schemas.openxmlformats.org/presentationml/2006/main">
  <p:tag name="ARTICULATE_SLIDE_THUMBNAIL_REFRESH" val="1"/>
</p:tagLst>
</file>

<file path=ppt/tags/tag46.xml><?xml version="1.0" encoding="utf-8"?>
<p:tagLst xmlns:p="http://schemas.openxmlformats.org/presentationml/2006/main">
  <p:tag name="ARTICULATE_SLIDE_THUMBNAIL_REFRESH" val="1"/>
</p:tagLst>
</file>

<file path=ppt/tags/tag47.xml><?xml version="1.0" encoding="utf-8"?>
<p:tagLst xmlns:p="http://schemas.openxmlformats.org/presentationml/2006/main">
  <p:tag name="ARTICULATE_SLIDE_THUMBNAIL_REFRESH" val="1"/>
</p:tagLst>
</file>

<file path=ppt/tags/tag48.xml><?xml version="1.0" encoding="utf-8"?>
<p:tagLst xmlns:p="http://schemas.openxmlformats.org/presentationml/2006/main">
  <p:tag name="ARTICULATE_SLIDE_THUMBNAIL_REFRESH" val="1"/>
</p:tagLst>
</file>

<file path=ppt/tags/tag49.xml><?xml version="1.0" encoding="utf-8"?>
<p:tagLst xmlns:p="http://schemas.openxmlformats.org/presentationml/2006/main">
  <p:tag name="ARTICULATE_SLIDE_THUMBNAIL_REFRESH" val="1"/>
</p:tagLst>
</file>

<file path=ppt/tags/tag5.xml><?xml version="1.0" encoding="utf-8"?>
<p:tagLst xmlns:p="http://schemas.openxmlformats.org/presentationml/2006/main">
  <p:tag name="ARTICULATE_SLIDE_THUMBNAIL_REFRESH" val="1"/>
</p:tagLst>
</file>

<file path=ppt/tags/tag50.xml><?xml version="1.0" encoding="utf-8"?>
<p:tagLst xmlns:p="http://schemas.openxmlformats.org/presentationml/2006/main">
  <p:tag name="ARTICULATE_SLIDE_THUMBNAIL_REFRESH" val="1"/>
</p:tagLst>
</file>

<file path=ppt/tags/tag51.xml><?xml version="1.0" encoding="utf-8"?>
<p:tagLst xmlns:p="http://schemas.openxmlformats.org/presentationml/2006/main">
  <p:tag name="ARTICULATE_SLIDE_THUMBNAIL_REFRESH" val="1"/>
</p:tagLst>
</file>

<file path=ppt/tags/tag52.xml><?xml version="1.0" encoding="utf-8"?>
<p:tagLst xmlns:p="http://schemas.openxmlformats.org/presentationml/2006/main">
  <p:tag name="ARTICULATE_SLIDE_THUMBNAIL_REFRESH" val="1"/>
</p:tagLst>
</file>

<file path=ppt/tags/tag6.xml><?xml version="1.0" encoding="utf-8"?>
<p:tagLst xmlns:p="http://schemas.openxmlformats.org/presentationml/2006/main">
  <p:tag name="ARTICULATE_SLIDE_THUMBNAIL_REFRESH" val="1"/>
</p:tagLst>
</file>

<file path=ppt/tags/tag7.xml><?xml version="1.0" encoding="utf-8"?>
<p:tagLst xmlns:p="http://schemas.openxmlformats.org/presentationml/2006/main">
  <p:tag name="ARTICULATE_SLIDE_THUMBNAIL_REFRESH" val="1"/>
</p:tagLst>
</file>

<file path=ppt/tags/tag8.xml><?xml version="1.0" encoding="utf-8"?>
<p:tagLst xmlns:p="http://schemas.openxmlformats.org/presentationml/2006/main">
  <p:tag name="ARTICULATE_SLIDE_THUMBNAIL_REFRESH" val="1"/>
</p:tagLst>
</file>

<file path=ppt/tags/tag9.xml><?xml version="1.0" encoding="utf-8"?>
<p:tagLst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7066</Words>
  <Application>WPS 演示</Application>
  <PresentationFormat>全屏显示(4:3)</PresentationFormat>
  <Paragraphs>1155</Paragraphs>
  <Slides>52</Slides>
  <Notes>41</Notes>
  <HiddenSlides>0</HiddenSlides>
  <MMClips>8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Arial</vt:lpstr>
      <vt:lpstr>宋体</vt:lpstr>
      <vt:lpstr>Wingdings</vt:lpstr>
      <vt:lpstr>微软雅黑</vt:lpstr>
      <vt:lpstr>Lucida Fax</vt:lpstr>
      <vt:lpstr>David</vt:lpstr>
      <vt:lpstr>Arial Unicode MS</vt:lpstr>
      <vt:lpstr>Adobe Gothic Std B</vt:lpstr>
      <vt:lpstr>Impact</vt:lpstr>
      <vt:lpstr>华文琥珀</vt:lpstr>
      <vt:lpstr>Calibri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Joomla</cp:lastModifiedBy>
  <cp:revision>75</cp:revision>
  <dcterms:created xsi:type="dcterms:W3CDTF">2015-05-27T10:33:00Z</dcterms:created>
  <dcterms:modified xsi:type="dcterms:W3CDTF">2016-12-07T14:51:57Z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4F4266FA-8A5E-4EB0-3F3F-3F253F3F1F3F</vt:lpwstr>
  </property>
  <property fmtid="{D5CDD505-2E9C-101B-9397-08002B2CF9AE}" pid="3" name="ArticulatePath">
    <vt:lpwstr>CSS 开头</vt:lpwstr>
  </property>
  <property fmtid="{D5CDD505-2E9C-101B-9397-08002B2CF9AE}" pid="4" name="KSOProductBuildVer">
    <vt:lpwstr>2052-10.1.0.6065</vt:lpwstr>
  </property>
</Properties>
</file>